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embeddedFontLst>
    <p:embeddedFont>
      <p:font typeface="Roboto"/>
      <p:regular r:id="rId38"/>
      <p:bold r:id="rId39"/>
      <p:italic r:id="rId40"/>
      <p:boldItalic r:id="rId41"/>
    </p:embeddedFont>
    <p:embeddedFont>
      <p:font typeface="Century Gothic"/>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6.xml"/><Relationship Id="rId42" Type="http://schemas.openxmlformats.org/officeDocument/2006/relationships/font" Target="fonts/CenturyGothic-regular.fntdata"/><Relationship Id="rId41" Type="http://schemas.openxmlformats.org/officeDocument/2006/relationships/font" Target="fonts/Roboto-boldItalic.fntdata"/><Relationship Id="rId22" Type="http://schemas.openxmlformats.org/officeDocument/2006/relationships/slide" Target="slides/slide18.xml"/><Relationship Id="rId44" Type="http://schemas.openxmlformats.org/officeDocument/2006/relationships/font" Target="fonts/CenturyGothic-italic.fntdata"/><Relationship Id="rId21" Type="http://schemas.openxmlformats.org/officeDocument/2006/relationships/slide" Target="slides/slide17.xml"/><Relationship Id="rId43" Type="http://schemas.openxmlformats.org/officeDocument/2006/relationships/font" Target="fonts/CenturyGothic-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CenturyGothic-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bold.fntdata"/><Relationship Id="rId16" Type="http://schemas.openxmlformats.org/officeDocument/2006/relationships/slide" Target="slides/slide12.xml"/><Relationship Id="rId38" Type="http://schemas.openxmlformats.org/officeDocument/2006/relationships/font" Target="fonts/Robot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a53a557589_0_1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a53a557589_0_11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a53a557589_0_1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53a557589_0_11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a53a557589_0_1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53a557589_0_11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a53a557589_0_1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53a557589_0_11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a53a557589_0_1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53a557589_0_11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a53a557589_0_1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53a557589_0_1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53a557589_0_11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a53a557589_0_1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53a557589_0_1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53a557589_0_11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a53a557589_0_1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53a557589_0_1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53a557589_0_11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a53a557589_0_11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a616f29f76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a616f29f76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a616f29f76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a61d52a6ba_0_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a61d52a6ba_0_8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a61d52a6ba_0_8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616f29f76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616f29f76_0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a616f29f76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616f29f76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a616f29f76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a616f29f76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616f29f76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616f29f76_0_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a616f29f76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a53a557589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a53a557589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616f29f76_0_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a616f29f76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53a557589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a53a557589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61d52a56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a61d52a56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61d52a560_0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a61d52a56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61d52a6ba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a61d52a6b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61d52a6ba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a61d52a6b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53a557589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a53a557589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a61d52a6ba_0_5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a61d52a6ba_0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a61d52a6ba_0_8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a61d52a6ba_0_8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a61d52a6ba_0_5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a61d52a6ba_0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a61d52a6ba_0_5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a61d52a6ba_0_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53a557589_0_106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a53a557589_0_10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53a557589_0_10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a53a557589_0_10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53a557589_0_10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a53a557589_0_1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53a557589_0_10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a53a557589_0_10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616f29f7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a616f29f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61d52a6ba_0_7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a61d52a6ba_0_7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 showMasterSp="0">
  <p:cSld name="Cover A">
    <p:spTree>
      <p:nvGrpSpPr>
        <p:cNvPr id="15" name="Shape 15"/>
        <p:cNvGrpSpPr/>
        <p:nvPr/>
      </p:nvGrpSpPr>
      <p:grpSpPr>
        <a:xfrm>
          <a:off x="0" y="0"/>
          <a:ext cx="0" cy="0"/>
          <a:chOff x="0" y="0"/>
          <a:chExt cx="0" cy="0"/>
        </a:xfrm>
      </p:grpSpPr>
      <p:sp>
        <p:nvSpPr>
          <p:cNvPr id="16" name="Google Shape;16;p2"/>
          <p:cNvSpPr/>
          <p:nvPr/>
        </p:nvSpPr>
        <p:spPr>
          <a:xfrm>
            <a:off x="8775700" y="127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2"/>
          <p:cNvSpPr/>
          <p:nvPr/>
        </p:nvSpPr>
        <p:spPr>
          <a:xfrm flipH="1">
            <a:off x="4054364" y="-3766"/>
            <a:ext cx="8137635"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 name="Google Shape;18;p2"/>
          <p:cNvSpPr txBox="1"/>
          <p:nvPr>
            <p:ph type="title"/>
          </p:nvPr>
        </p:nvSpPr>
        <p:spPr>
          <a:xfrm>
            <a:off x="4589989" y="1615384"/>
            <a:ext cx="6116133" cy="159348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2"/>
          <p:cNvSpPr txBox="1"/>
          <p:nvPr>
            <p:ph idx="1" type="body"/>
          </p:nvPr>
        </p:nvSpPr>
        <p:spPr>
          <a:xfrm>
            <a:off x="4589989" y="4450841"/>
            <a:ext cx="5458837" cy="935421"/>
          </a:xfrm>
          <a:prstGeom prst="rect">
            <a:avLst/>
          </a:prstGeom>
          <a:noFill/>
          <a:ln>
            <a:noFill/>
          </a:ln>
        </p:spPr>
        <p:txBody>
          <a:bodyPr anchorCtr="0" anchor="t" bIns="91425" lIns="91425" spcFirstLastPara="1" rIns="91425" wrap="square" tIns="91425">
            <a:noAutofit/>
          </a:bodyPr>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0" name="Google Shape;20;p2"/>
          <p:cNvPicPr preferRelativeResize="0"/>
          <p:nvPr/>
        </p:nvPicPr>
        <p:blipFill rotWithShape="1">
          <a:blip r:embed="rId2">
            <a:alphaModFix/>
          </a:blip>
          <a:srcRect b="0" l="0" r="0" t="0"/>
          <a:stretch/>
        </p:blipFill>
        <p:spPr>
          <a:xfrm>
            <a:off x="4589989" y="471245"/>
            <a:ext cx="1805828" cy="766514"/>
          </a:xfrm>
          <a:prstGeom prst="rect">
            <a:avLst/>
          </a:prstGeom>
          <a:noFill/>
          <a:ln>
            <a:noFill/>
          </a:ln>
        </p:spPr>
      </p:pic>
      <p:sp>
        <p:nvSpPr>
          <p:cNvPr id="21" name="Google Shape;21;p2"/>
          <p:cNvSpPr txBox="1"/>
          <p:nvPr>
            <p:ph idx="2" type="body"/>
          </p:nvPr>
        </p:nvSpPr>
        <p:spPr>
          <a:xfrm>
            <a:off x="4589988" y="5472335"/>
            <a:ext cx="4300215" cy="430926"/>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2" name="Google Shape;22;p2"/>
          <p:cNvSpPr/>
          <p:nvPr>
            <p:ph idx="3" type="pic"/>
          </p:nvPr>
        </p:nvSpPr>
        <p:spPr>
          <a:xfrm>
            <a:off x="0" y="0"/>
            <a:ext cx="4059935" cy="6858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Blue" showMasterSp="0">
  <p:cSld name="Section Divider - Blue">
    <p:spTree>
      <p:nvGrpSpPr>
        <p:cNvPr id="73" name="Shape 73"/>
        <p:cNvGrpSpPr/>
        <p:nvPr/>
      </p:nvGrpSpPr>
      <p:grpSpPr>
        <a:xfrm>
          <a:off x="0" y="0"/>
          <a:ext cx="0" cy="0"/>
          <a:chOff x="0" y="0"/>
          <a:chExt cx="0" cy="0"/>
        </a:xfrm>
      </p:grpSpPr>
      <p:sp>
        <p:nvSpPr>
          <p:cNvPr id="74" name="Google Shape;74;p11"/>
          <p:cNvSpPr/>
          <p:nvPr/>
        </p:nvSpPr>
        <p:spPr>
          <a:xfrm flipH="1">
            <a:off x="8779932" y="12701"/>
            <a:ext cx="3412065" cy="6858000"/>
          </a:xfrm>
          <a:prstGeom prst="rtTriangle">
            <a:avLst/>
          </a:prstGeom>
          <a:solidFill>
            <a:srgbClr val="57C1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5" name="Google Shape;75;p11"/>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rgbClr val="0436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6" name="Google Shape;76;p11"/>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7" name="Google Shape;77;p11"/>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78" name="Google Shape;78;p11"/>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Light Blue" showMasterSp="0">
  <p:cSld name="Section Divider, Photo - Light Blue">
    <p:spTree>
      <p:nvGrpSpPr>
        <p:cNvPr id="79" name="Shape 79"/>
        <p:cNvGrpSpPr/>
        <p:nvPr/>
      </p:nvGrpSpPr>
      <p:grpSpPr>
        <a:xfrm>
          <a:off x="0" y="0"/>
          <a:ext cx="0" cy="0"/>
          <a:chOff x="0" y="0"/>
          <a:chExt cx="0" cy="0"/>
        </a:xfrm>
      </p:grpSpPr>
      <p:sp>
        <p:nvSpPr>
          <p:cNvPr id="80" name="Google Shape;80;p12"/>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1" name="Google Shape;81;p12"/>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2" name="Google Shape;82;p12"/>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3" name="Google Shape;83;p12"/>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84" name="Google Shape;84;p12"/>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85" name="Google Shape;85;p12"/>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Light Blue" showMasterSp="0">
  <p:cSld name="Large Photo and Content - Light Blue">
    <p:spTree>
      <p:nvGrpSpPr>
        <p:cNvPr id="86" name="Shape 86"/>
        <p:cNvGrpSpPr/>
        <p:nvPr/>
      </p:nvGrpSpPr>
      <p:grpSpPr>
        <a:xfrm>
          <a:off x="0" y="0"/>
          <a:ext cx="0" cy="0"/>
          <a:chOff x="0" y="0"/>
          <a:chExt cx="0" cy="0"/>
        </a:xfrm>
      </p:grpSpPr>
      <p:sp>
        <p:nvSpPr>
          <p:cNvPr id="87" name="Google Shape;87;p13"/>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8" name="Google Shape;88;p13"/>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9" name="Google Shape;89;p13"/>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0" name="Google Shape;90;p13"/>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 name="Google Shape;91;p13"/>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2" name="Google Shape;92;p13"/>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3" name="Google Shape;93;p1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94" name="Google Shape;94;p13"/>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rge Photo and Content - Light Blue" showMasterSp="0">
  <p:cSld name="1_Large Photo and Content - Light Blue">
    <p:spTree>
      <p:nvGrpSpPr>
        <p:cNvPr id="95" name="Shape 95"/>
        <p:cNvGrpSpPr/>
        <p:nvPr/>
      </p:nvGrpSpPr>
      <p:grpSpPr>
        <a:xfrm>
          <a:off x="0" y="0"/>
          <a:ext cx="0" cy="0"/>
          <a:chOff x="0" y="0"/>
          <a:chExt cx="0" cy="0"/>
        </a:xfrm>
      </p:grpSpPr>
      <p:sp>
        <p:nvSpPr>
          <p:cNvPr id="96" name="Google Shape;96;p14"/>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7" name="Google Shape;97;p14"/>
          <p:cNvSpPr/>
          <p:nvPr/>
        </p:nvSpPr>
        <p:spPr>
          <a:xfrm flipH="1">
            <a:off x="10576560" y="487680"/>
            <a:ext cx="1615440" cy="638048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8" name="Google Shape;98;p14"/>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9" name="Google Shape;99;p14"/>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0" name="Google Shape;100;p14"/>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1" name="Google Shape;101;p14"/>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2" name="Google Shape;102;p1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03" name="Google Shape;103;p14"/>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Blue">
  <p:cSld name="2 Column - Light Blue">
    <p:spTree>
      <p:nvGrpSpPr>
        <p:cNvPr id="104" name="Shape 104"/>
        <p:cNvGrpSpPr/>
        <p:nvPr/>
      </p:nvGrpSpPr>
      <p:grpSpPr>
        <a:xfrm>
          <a:off x="0" y="0"/>
          <a:ext cx="0" cy="0"/>
          <a:chOff x="0" y="0"/>
          <a:chExt cx="0" cy="0"/>
        </a:xfrm>
      </p:grpSpPr>
      <p:sp>
        <p:nvSpPr>
          <p:cNvPr id="105" name="Google Shape;105;p15"/>
          <p:cNvSpPr/>
          <p:nvPr/>
        </p:nvSpPr>
        <p:spPr>
          <a:xfrm>
            <a:off x="4460240" y="2580640"/>
            <a:ext cx="2854956" cy="429768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6" name="Google Shape;106;p15"/>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7" name="Google Shape;107;p1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5"/>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9" name="Google Shape;109;p15"/>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0" name="Google Shape;110;p15"/>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1" name="Google Shape;111;p15"/>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1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4" name="Google Shape;114;p1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Light Blue">
  <p:cSld name="Title, 2 Photos, Content - Light Blue">
    <p:spTree>
      <p:nvGrpSpPr>
        <p:cNvPr id="115" name="Shape 115"/>
        <p:cNvGrpSpPr/>
        <p:nvPr/>
      </p:nvGrpSpPr>
      <p:grpSpPr>
        <a:xfrm>
          <a:off x="0" y="0"/>
          <a:ext cx="0" cy="0"/>
          <a:chOff x="0" y="0"/>
          <a:chExt cx="0" cy="0"/>
        </a:xfrm>
      </p:grpSpPr>
      <p:sp>
        <p:nvSpPr>
          <p:cNvPr id="116" name="Google Shape;116;p17"/>
          <p:cNvSpPr/>
          <p:nvPr/>
        </p:nvSpPr>
        <p:spPr>
          <a:xfrm>
            <a:off x="5639262" y="4838699"/>
            <a:ext cx="2019301" cy="2019301"/>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17" name="Google Shape;117;p17"/>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8" name="Google Shape;118;p1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7"/>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0" name="Google Shape;120;p17"/>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1" name="Google Shape;121;p17"/>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Aqua">
  <p:cSld name="Title, 2 Photos, Content - Aqua">
    <p:spTree>
      <p:nvGrpSpPr>
        <p:cNvPr id="122" name="Shape 122"/>
        <p:cNvGrpSpPr/>
        <p:nvPr/>
      </p:nvGrpSpPr>
      <p:grpSpPr>
        <a:xfrm>
          <a:off x="0" y="0"/>
          <a:ext cx="0" cy="0"/>
          <a:chOff x="0" y="0"/>
          <a:chExt cx="0" cy="0"/>
        </a:xfrm>
      </p:grpSpPr>
      <p:sp>
        <p:nvSpPr>
          <p:cNvPr id="123" name="Google Shape;123;p18"/>
          <p:cNvSpPr/>
          <p:nvPr/>
        </p:nvSpPr>
        <p:spPr>
          <a:xfrm>
            <a:off x="5639262" y="4838699"/>
            <a:ext cx="2019301" cy="2019301"/>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24" name="Google Shape;124;p18"/>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5" name="Google Shape;125;p1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18"/>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7" name="Google Shape;127;p18"/>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8" name="Google Shape;128;p18"/>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Green">
  <p:cSld name="Title, 2 Photos, Content - Green">
    <p:spTree>
      <p:nvGrpSpPr>
        <p:cNvPr id="129" name="Shape 129"/>
        <p:cNvGrpSpPr/>
        <p:nvPr/>
      </p:nvGrpSpPr>
      <p:grpSpPr>
        <a:xfrm>
          <a:off x="0" y="0"/>
          <a:ext cx="0" cy="0"/>
          <a:chOff x="0" y="0"/>
          <a:chExt cx="0" cy="0"/>
        </a:xfrm>
      </p:grpSpPr>
      <p:sp>
        <p:nvSpPr>
          <p:cNvPr id="130" name="Google Shape;130;p19"/>
          <p:cNvSpPr/>
          <p:nvPr/>
        </p:nvSpPr>
        <p:spPr>
          <a:xfrm>
            <a:off x="5639262" y="4838699"/>
            <a:ext cx="2019301" cy="2019301"/>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31" name="Google Shape;131;p19"/>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2" name="Google Shape;132;p1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3" name="Google Shape;133;p19"/>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4" name="Google Shape;134;p19"/>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5" name="Google Shape;135;p19"/>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Purple">
  <p:cSld name="Title, 2 Photos, Content - Purple">
    <p:spTree>
      <p:nvGrpSpPr>
        <p:cNvPr id="136" name="Shape 136"/>
        <p:cNvGrpSpPr/>
        <p:nvPr/>
      </p:nvGrpSpPr>
      <p:grpSpPr>
        <a:xfrm>
          <a:off x="0" y="0"/>
          <a:ext cx="0" cy="0"/>
          <a:chOff x="0" y="0"/>
          <a:chExt cx="0" cy="0"/>
        </a:xfrm>
      </p:grpSpPr>
      <p:sp>
        <p:nvSpPr>
          <p:cNvPr id="137" name="Google Shape;137;p20"/>
          <p:cNvSpPr/>
          <p:nvPr/>
        </p:nvSpPr>
        <p:spPr>
          <a:xfrm>
            <a:off x="5639262" y="4838699"/>
            <a:ext cx="2019301" cy="2019301"/>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38" name="Google Shape;138;p20"/>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9" name="Google Shape;139;p2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20"/>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1" name="Google Shape;141;p20"/>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2" name="Google Shape;142;p20"/>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B" showMasterSp="0">
  <p:cSld name="Cover B">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0" r="26038" t="0"/>
          <a:stretch/>
        </p:blipFill>
        <p:spPr>
          <a:xfrm>
            <a:off x="4456204" y="-29166"/>
            <a:ext cx="7627108" cy="6871692"/>
          </a:xfrm>
          <a:prstGeom prst="rect">
            <a:avLst/>
          </a:prstGeom>
          <a:noFill/>
          <a:ln>
            <a:noFill/>
          </a:ln>
        </p:spPr>
      </p:pic>
      <p:sp>
        <p:nvSpPr>
          <p:cNvPr id="25" name="Google Shape;25;p3"/>
          <p:cNvSpPr/>
          <p:nvPr/>
        </p:nvSpPr>
        <p:spPr>
          <a:xfrm>
            <a:off x="4734036" y="254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 name="Google Shape;26;p3"/>
          <p:cNvSpPr/>
          <p:nvPr/>
        </p:nvSpPr>
        <p:spPr>
          <a:xfrm flipH="1">
            <a:off x="0" y="-27642"/>
            <a:ext cx="8137635" cy="6906809"/>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 name="Google Shape;27;p3"/>
          <p:cNvSpPr txBox="1"/>
          <p:nvPr>
            <p:ph type="title"/>
          </p:nvPr>
        </p:nvSpPr>
        <p:spPr>
          <a:xfrm>
            <a:off x="535625" y="1602684"/>
            <a:ext cx="6116133" cy="159348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8" name="Google Shape;28;p3"/>
          <p:cNvSpPr txBox="1"/>
          <p:nvPr>
            <p:ph idx="1" type="body"/>
          </p:nvPr>
        </p:nvSpPr>
        <p:spPr>
          <a:xfrm>
            <a:off x="535625" y="4438141"/>
            <a:ext cx="5458837" cy="935421"/>
          </a:xfrm>
          <a:prstGeom prst="rect">
            <a:avLst/>
          </a:prstGeom>
          <a:noFill/>
          <a:ln>
            <a:noFill/>
          </a:ln>
        </p:spPr>
        <p:txBody>
          <a:bodyPr anchorCtr="0" anchor="t" bIns="91425" lIns="91425" spcFirstLastPara="1" rIns="91425" wrap="square" tIns="91425">
            <a:noAutofit/>
          </a:bodyPr>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9" name="Google Shape;29;p3"/>
          <p:cNvPicPr preferRelativeResize="0"/>
          <p:nvPr/>
        </p:nvPicPr>
        <p:blipFill rotWithShape="1">
          <a:blip r:embed="rId3">
            <a:alphaModFix/>
          </a:blip>
          <a:srcRect b="0" l="0" r="0" t="0"/>
          <a:stretch/>
        </p:blipFill>
        <p:spPr>
          <a:xfrm>
            <a:off x="535625" y="458545"/>
            <a:ext cx="1805828" cy="766514"/>
          </a:xfrm>
          <a:prstGeom prst="rect">
            <a:avLst/>
          </a:prstGeom>
          <a:noFill/>
          <a:ln>
            <a:noFill/>
          </a:ln>
        </p:spPr>
      </p:pic>
      <p:sp>
        <p:nvSpPr>
          <p:cNvPr id="30" name="Google Shape;30;p3"/>
          <p:cNvSpPr txBox="1"/>
          <p:nvPr>
            <p:ph idx="2" type="body"/>
          </p:nvPr>
        </p:nvSpPr>
        <p:spPr>
          <a:xfrm>
            <a:off x="535624" y="5459635"/>
            <a:ext cx="4300215" cy="430926"/>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2 Photos, Content - Purple">
  <p:cSld name="1_Title, 2 Photos, Content - Purple">
    <p:spTree>
      <p:nvGrpSpPr>
        <p:cNvPr id="143" name="Shape 143"/>
        <p:cNvGrpSpPr/>
        <p:nvPr/>
      </p:nvGrpSpPr>
      <p:grpSpPr>
        <a:xfrm>
          <a:off x="0" y="0"/>
          <a:ext cx="0" cy="0"/>
          <a:chOff x="0" y="0"/>
          <a:chExt cx="0" cy="0"/>
        </a:xfrm>
      </p:grpSpPr>
      <p:sp>
        <p:nvSpPr>
          <p:cNvPr id="144" name="Google Shape;144;p21"/>
          <p:cNvSpPr/>
          <p:nvPr/>
        </p:nvSpPr>
        <p:spPr>
          <a:xfrm>
            <a:off x="5639262" y="4838699"/>
            <a:ext cx="2019301" cy="2019301"/>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45" name="Google Shape;145;p21"/>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6" name="Google Shape;146;p2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21"/>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8" name="Google Shape;148;p21"/>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9" name="Google Shape;149;p21"/>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Light Blue">
  <p:cSld name="Title and Content - Light Blue">
    <p:spTree>
      <p:nvGrpSpPr>
        <p:cNvPr id="150" name="Shape 150"/>
        <p:cNvGrpSpPr/>
        <p:nvPr/>
      </p:nvGrpSpPr>
      <p:grpSpPr>
        <a:xfrm>
          <a:off x="0" y="0"/>
          <a:ext cx="0" cy="0"/>
          <a:chOff x="0" y="0"/>
          <a:chExt cx="0" cy="0"/>
        </a:xfrm>
      </p:grpSpPr>
      <p:sp>
        <p:nvSpPr>
          <p:cNvPr id="151" name="Google Shape;151;p2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3" name="Google Shape;153;p22"/>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4" name="Google Shape;154;p22"/>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5" name="Google Shape;155;p22"/>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qua">
  <p:cSld name="Title and Content - Aqua">
    <p:spTree>
      <p:nvGrpSpPr>
        <p:cNvPr id="156" name="Shape 156"/>
        <p:cNvGrpSpPr/>
        <p:nvPr/>
      </p:nvGrpSpPr>
      <p:grpSpPr>
        <a:xfrm>
          <a:off x="0" y="0"/>
          <a:ext cx="0" cy="0"/>
          <a:chOff x="0" y="0"/>
          <a:chExt cx="0" cy="0"/>
        </a:xfrm>
      </p:grpSpPr>
      <p:sp>
        <p:nvSpPr>
          <p:cNvPr id="157" name="Google Shape;157;p2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23"/>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9" name="Google Shape;159;p23"/>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0" name="Google Shape;160;p23"/>
          <p:cNvSpPr/>
          <p:nvPr/>
        </p:nvSpPr>
        <p:spPr>
          <a:xfrm flipH="1">
            <a:off x="0" y="-11567"/>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1" name="Google Shape;161;p23"/>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Orange">
  <p:cSld name="Title and Content - Orange">
    <p:spTree>
      <p:nvGrpSpPr>
        <p:cNvPr id="162" name="Shape 162"/>
        <p:cNvGrpSpPr/>
        <p:nvPr/>
      </p:nvGrpSpPr>
      <p:grpSpPr>
        <a:xfrm>
          <a:off x="0" y="0"/>
          <a:ext cx="0" cy="0"/>
          <a:chOff x="0" y="0"/>
          <a:chExt cx="0" cy="0"/>
        </a:xfrm>
      </p:grpSpPr>
      <p:sp>
        <p:nvSpPr>
          <p:cNvPr id="163" name="Google Shape;163;p2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24"/>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65" name="Google Shape;165;p24"/>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6" name="Google Shape;166;p24"/>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7" name="Google Shape;167;p24"/>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Purple">
  <p:cSld name="Title and Content - Purple">
    <p:spTree>
      <p:nvGrpSpPr>
        <p:cNvPr id="168" name="Shape 168"/>
        <p:cNvGrpSpPr/>
        <p:nvPr/>
      </p:nvGrpSpPr>
      <p:grpSpPr>
        <a:xfrm>
          <a:off x="0" y="0"/>
          <a:ext cx="0" cy="0"/>
          <a:chOff x="0" y="0"/>
          <a:chExt cx="0" cy="0"/>
        </a:xfrm>
      </p:grpSpPr>
      <p:sp>
        <p:nvSpPr>
          <p:cNvPr id="169" name="Google Shape;169;p2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25"/>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71" name="Google Shape;171;p25"/>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2" name="Google Shape;172;p25"/>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rgbClr val="926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3" name="Google Shape;173;p25"/>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Aqua" showMasterSp="0">
  <p:cSld name="Section Divider - Aqua">
    <p:spTree>
      <p:nvGrpSpPr>
        <p:cNvPr id="174" name="Shape 174"/>
        <p:cNvGrpSpPr/>
        <p:nvPr/>
      </p:nvGrpSpPr>
      <p:grpSpPr>
        <a:xfrm>
          <a:off x="0" y="0"/>
          <a:ext cx="0" cy="0"/>
          <a:chOff x="0" y="0"/>
          <a:chExt cx="0" cy="0"/>
        </a:xfrm>
      </p:grpSpPr>
      <p:sp>
        <p:nvSpPr>
          <p:cNvPr id="175" name="Google Shape;175;p26"/>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6" name="Google Shape;176;p26"/>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7" name="Google Shape;177;p26"/>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8" name="Google Shape;178;p26"/>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79" name="Google Shape;179;p2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Green" showMasterSp="0">
  <p:cSld name="Section Divider - Green">
    <p:spTree>
      <p:nvGrpSpPr>
        <p:cNvPr id="180" name="Shape 180"/>
        <p:cNvGrpSpPr/>
        <p:nvPr/>
      </p:nvGrpSpPr>
      <p:grpSpPr>
        <a:xfrm>
          <a:off x="0" y="0"/>
          <a:ext cx="0" cy="0"/>
          <a:chOff x="0" y="0"/>
          <a:chExt cx="0" cy="0"/>
        </a:xfrm>
      </p:grpSpPr>
      <p:sp>
        <p:nvSpPr>
          <p:cNvPr id="181" name="Google Shape;181;p27"/>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2" name="Google Shape;182;p27"/>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3" name="Google Shape;183;p27"/>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4" name="Google Shape;184;p27"/>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85" name="Google Shape;185;p27"/>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Orange" showMasterSp="0">
  <p:cSld name="Section Divider - Orange">
    <p:spTree>
      <p:nvGrpSpPr>
        <p:cNvPr id="186" name="Shape 186"/>
        <p:cNvGrpSpPr/>
        <p:nvPr/>
      </p:nvGrpSpPr>
      <p:grpSpPr>
        <a:xfrm>
          <a:off x="0" y="0"/>
          <a:ext cx="0" cy="0"/>
          <a:chOff x="0" y="0"/>
          <a:chExt cx="0" cy="0"/>
        </a:xfrm>
      </p:grpSpPr>
      <p:sp>
        <p:nvSpPr>
          <p:cNvPr id="187" name="Google Shape;187;p28"/>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8" name="Google Shape;188;p28"/>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9" name="Google Shape;189;p28"/>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0" name="Google Shape;190;p28"/>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91" name="Google Shape;191;p28"/>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Purple" showMasterSp="0">
  <p:cSld name="Section Divider - Purple">
    <p:spTree>
      <p:nvGrpSpPr>
        <p:cNvPr id="192" name="Shape 192"/>
        <p:cNvGrpSpPr/>
        <p:nvPr/>
      </p:nvGrpSpPr>
      <p:grpSpPr>
        <a:xfrm>
          <a:off x="0" y="0"/>
          <a:ext cx="0" cy="0"/>
          <a:chOff x="0" y="0"/>
          <a:chExt cx="0" cy="0"/>
        </a:xfrm>
      </p:grpSpPr>
      <p:sp>
        <p:nvSpPr>
          <p:cNvPr id="193" name="Google Shape;193;p29"/>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4" name="Google Shape;194;p29"/>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5" name="Google Shape;195;p29"/>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6" name="Google Shape;196;p29"/>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97" name="Google Shape;197;p29"/>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Blue" showMasterSp="0">
  <p:cSld name="Section Divider, Photo - Blue">
    <p:spTree>
      <p:nvGrpSpPr>
        <p:cNvPr id="198" name="Shape 198"/>
        <p:cNvGrpSpPr/>
        <p:nvPr/>
      </p:nvGrpSpPr>
      <p:grpSpPr>
        <a:xfrm>
          <a:off x="0" y="0"/>
          <a:ext cx="0" cy="0"/>
          <a:chOff x="0" y="0"/>
          <a:chExt cx="0" cy="0"/>
        </a:xfrm>
      </p:grpSpPr>
      <p:sp>
        <p:nvSpPr>
          <p:cNvPr id="199" name="Google Shape;199;p30"/>
          <p:cNvSpPr/>
          <p:nvPr/>
        </p:nvSpPr>
        <p:spPr>
          <a:xfrm flipH="1">
            <a:off x="10270066" y="10161"/>
            <a:ext cx="1921930" cy="6858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0" name="Google Shape;200;p30"/>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1" name="Google Shape;201;p30"/>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2" name="Google Shape;202;p30"/>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03" name="Google Shape;203;p30"/>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04" name="Google Shape;204;p30"/>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 showMasterSp="0">
  <p:cSld name="Cover C">
    <p:spTree>
      <p:nvGrpSpPr>
        <p:cNvPr id="31" name="Shape 31"/>
        <p:cNvGrpSpPr/>
        <p:nvPr/>
      </p:nvGrpSpPr>
      <p:grpSpPr>
        <a:xfrm>
          <a:off x="0" y="0"/>
          <a:ext cx="0" cy="0"/>
          <a:chOff x="0" y="0"/>
          <a:chExt cx="0" cy="0"/>
        </a:xfrm>
      </p:grpSpPr>
      <p:sp>
        <p:nvSpPr>
          <p:cNvPr id="32" name="Google Shape;32;p4"/>
          <p:cNvSpPr/>
          <p:nvPr/>
        </p:nvSpPr>
        <p:spPr>
          <a:xfrm>
            <a:off x="7747000" y="127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 name="Google Shape;33;p4"/>
          <p:cNvSpPr/>
          <p:nvPr/>
        </p:nvSpPr>
        <p:spPr>
          <a:xfrm flipH="1">
            <a:off x="-815" y="-3766"/>
            <a:ext cx="11612244"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4" name="Google Shape;34;p4"/>
          <p:cNvSpPr txBox="1"/>
          <p:nvPr>
            <p:ph type="title"/>
          </p:nvPr>
        </p:nvSpPr>
        <p:spPr>
          <a:xfrm>
            <a:off x="757621" y="1615384"/>
            <a:ext cx="7006312" cy="159348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Google Shape;35;p4"/>
          <p:cNvSpPr txBox="1"/>
          <p:nvPr>
            <p:ph idx="1" type="body"/>
          </p:nvPr>
        </p:nvSpPr>
        <p:spPr>
          <a:xfrm>
            <a:off x="757621" y="4450841"/>
            <a:ext cx="6938579" cy="935421"/>
          </a:xfrm>
          <a:prstGeom prst="rect">
            <a:avLst/>
          </a:prstGeom>
          <a:noFill/>
          <a:ln>
            <a:noFill/>
          </a:ln>
        </p:spPr>
        <p:txBody>
          <a:bodyPr anchorCtr="0" anchor="t" bIns="91425" lIns="91425" spcFirstLastPara="1" rIns="91425" wrap="square" tIns="91425">
            <a:noAutofit/>
          </a:bodyPr>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36" name="Google Shape;36;p4"/>
          <p:cNvPicPr preferRelativeResize="0"/>
          <p:nvPr/>
        </p:nvPicPr>
        <p:blipFill rotWithShape="1">
          <a:blip r:embed="rId2">
            <a:alphaModFix/>
          </a:blip>
          <a:srcRect b="0" l="0" r="0" t="0"/>
          <a:stretch/>
        </p:blipFill>
        <p:spPr>
          <a:xfrm>
            <a:off x="757621" y="471245"/>
            <a:ext cx="1805828" cy="766514"/>
          </a:xfrm>
          <a:prstGeom prst="rect">
            <a:avLst/>
          </a:prstGeom>
          <a:noFill/>
          <a:ln>
            <a:noFill/>
          </a:ln>
        </p:spPr>
      </p:pic>
      <p:sp>
        <p:nvSpPr>
          <p:cNvPr id="37" name="Google Shape;37;p4"/>
          <p:cNvSpPr txBox="1"/>
          <p:nvPr>
            <p:ph idx="2" type="body"/>
          </p:nvPr>
        </p:nvSpPr>
        <p:spPr>
          <a:xfrm>
            <a:off x="757620" y="5472335"/>
            <a:ext cx="6938577" cy="430926"/>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Aqua" showMasterSp="0">
  <p:cSld name="Section Divider, Photo - Aqua">
    <p:spTree>
      <p:nvGrpSpPr>
        <p:cNvPr id="205" name="Shape 205"/>
        <p:cNvGrpSpPr/>
        <p:nvPr/>
      </p:nvGrpSpPr>
      <p:grpSpPr>
        <a:xfrm>
          <a:off x="0" y="0"/>
          <a:ext cx="0" cy="0"/>
          <a:chOff x="0" y="0"/>
          <a:chExt cx="0" cy="0"/>
        </a:xfrm>
      </p:grpSpPr>
      <p:sp>
        <p:nvSpPr>
          <p:cNvPr id="206" name="Google Shape;206;p31"/>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7" name="Google Shape;207;p31"/>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8" name="Google Shape;208;p31"/>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9" name="Google Shape;209;p31"/>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10" name="Google Shape;210;p31"/>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11" name="Google Shape;211;p31"/>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Green" showMasterSp="0">
  <p:cSld name="Section Divider, Photo - Green">
    <p:spTree>
      <p:nvGrpSpPr>
        <p:cNvPr id="212" name="Shape 212"/>
        <p:cNvGrpSpPr/>
        <p:nvPr/>
      </p:nvGrpSpPr>
      <p:grpSpPr>
        <a:xfrm>
          <a:off x="0" y="0"/>
          <a:ext cx="0" cy="0"/>
          <a:chOff x="0" y="0"/>
          <a:chExt cx="0" cy="0"/>
        </a:xfrm>
      </p:grpSpPr>
      <p:sp>
        <p:nvSpPr>
          <p:cNvPr id="213" name="Google Shape;213;p32"/>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4" name="Google Shape;214;p32"/>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5" name="Google Shape;215;p32"/>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6" name="Google Shape;216;p32"/>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17" name="Google Shape;217;p32"/>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18" name="Google Shape;218;p32"/>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Orange" showMasterSp="0">
  <p:cSld name="Section Divider, Photo - Orange">
    <p:spTree>
      <p:nvGrpSpPr>
        <p:cNvPr id="219" name="Shape 219"/>
        <p:cNvGrpSpPr/>
        <p:nvPr/>
      </p:nvGrpSpPr>
      <p:grpSpPr>
        <a:xfrm>
          <a:off x="0" y="0"/>
          <a:ext cx="0" cy="0"/>
          <a:chOff x="0" y="0"/>
          <a:chExt cx="0" cy="0"/>
        </a:xfrm>
      </p:grpSpPr>
      <p:sp>
        <p:nvSpPr>
          <p:cNvPr id="220" name="Google Shape;220;p33"/>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1" name="Google Shape;221;p33"/>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2" name="Google Shape;222;p33"/>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3" name="Google Shape;223;p33"/>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24" name="Google Shape;224;p33"/>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25" name="Google Shape;225;p33"/>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Purple" showMasterSp="0">
  <p:cSld name="Section Divider, Photo - Purple">
    <p:spTree>
      <p:nvGrpSpPr>
        <p:cNvPr id="226" name="Shape 226"/>
        <p:cNvGrpSpPr/>
        <p:nvPr/>
      </p:nvGrpSpPr>
      <p:grpSpPr>
        <a:xfrm>
          <a:off x="0" y="0"/>
          <a:ext cx="0" cy="0"/>
          <a:chOff x="0" y="0"/>
          <a:chExt cx="0" cy="0"/>
        </a:xfrm>
      </p:grpSpPr>
      <p:sp>
        <p:nvSpPr>
          <p:cNvPr id="227" name="Google Shape;227;p34"/>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8" name="Google Shape;228;p34"/>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9" name="Google Shape;229;p34"/>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0" name="Google Shape;230;p34"/>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31" name="Google Shape;231;p34"/>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32" name="Google Shape;232;p34"/>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Aqua" showMasterSp="0">
  <p:cSld name="Large Photo and Content - Aqua">
    <p:spTree>
      <p:nvGrpSpPr>
        <p:cNvPr id="233" name="Shape 233"/>
        <p:cNvGrpSpPr/>
        <p:nvPr/>
      </p:nvGrpSpPr>
      <p:grpSpPr>
        <a:xfrm>
          <a:off x="0" y="0"/>
          <a:ext cx="0" cy="0"/>
          <a:chOff x="0" y="0"/>
          <a:chExt cx="0" cy="0"/>
        </a:xfrm>
      </p:grpSpPr>
      <p:sp>
        <p:nvSpPr>
          <p:cNvPr id="234" name="Google Shape;234;p35"/>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5" name="Google Shape;235;p35"/>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6" name="Google Shape;236;p35"/>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7" name="Google Shape;237;p3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8" name="Google Shape;238;p35"/>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9" name="Google Shape;239;p35"/>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0" name="Google Shape;240;p3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41" name="Google Shape;241;p35"/>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Green" showMasterSp="0">
  <p:cSld name="Large Photo and Content - Green">
    <p:spTree>
      <p:nvGrpSpPr>
        <p:cNvPr id="242" name="Shape 242"/>
        <p:cNvGrpSpPr/>
        <p:nvPr/>
      </p:nvGrpSpPr>
      <p:grpSpPr>
        <a:xfrm>
          <a:off x="0" y="0"/>
          <a:ext cx="0" cy="0"/>
          <a:chOff x="0" y="0"/>
          <a:chExt cx="0" cy="0"/>
        </a:xfrm>
      </p:grpSpPr>
      <p:sp>
        <p:nvSpPr>
          <p:cNvPr id="243" name="Google Shape;243;p36"/>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4" name="Google Shape;244;p36"/>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5" name="Google Shape;245;p36"/>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6" name="Google Shape;246;p3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47" name="Google Shape;247;p36"/>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8" name="Google Shape;248;p36"/>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9" name="Google Shape;249;p3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50" name="Google Shape;250;p3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Orange" showMasterSp="0">
  <p:cSld name="Large Photo and Content - Orange">
    <p:spTree>
      <p:nvGrpSpPr>
        <p:cNvPr id="251" name="Shape 251"/>
        <p:cNvGrpSpPr/>
        <p:nvPr/>
      </p:nvGrpSpPr>
      <p:grpSpPr>
        <a:xfrm>
          <a:off x="0" y="0"/>
          <a:ext cx="0" cy="0"/>
          <a:chOff x="0" y="0"/>
          <a:chExt cx="0" cy="0"/>
        </a:xfrm>
      </p:grpSpPr>
      <p:sp>
        <p:nvSpPr>
          <p:cNvPr id="252" name="Google Shape;252;p37"/>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3" name="Google Shape;253;p37"/>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4" name="Google Shape;254;p37"/>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5" name="Google Shape;255;p37"/>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6" name="Google Shape;256;p37"/>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7" name="Google Shape;257;p37"/>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4"/>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8" name="Google Shape;258;p3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59" name="Google Shape;259;p37"/>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Purple" showMasterSp="0">
  <p:cSld name="Large Photo and Content - Purple">
    <p:spTree>
      <p:nvGrpSpPr>
        <p:cNvPr id="260" name="Shape 260"/>
        <p:cNvGrpSpPr/>
        <p:nvPr/>
      </p:nvGrpSpPr>
      <p:grpSpPr>
        <a:xfrm>
          <a:off x="0" y="0"/>
          <a:ext cx="0" cy="0"/>
          <a:chOff x="0" y="0"/>
          <a:chExt cx="0" cy="0"/>
        </a:xfrm>
      </p:grpSpPr>
      <p:sp>
        <p:nvSpPr>
          <p:cNvPr id="261" name="Google Shape;261;p38"/>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2" name="Google Shape;262;p38"/>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3" name="Google Shape;263;p38"/>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4" name="Google Shape;264;p38"/>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5" name="Google Shape;265;p38"/>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6" name="Google Shape;266;p38"/>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5"/>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7" name="Google Shape;267;p3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68" name="Google Shape;268;p38"/>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Aqua">
  <p:cSld name="2 Column - Aqua">
    <p:spTree>
      <p:nvGrpSpPr>
        <p:cNvPr id="269" name="Shape 269"/>
        <p:cNvGrpSpPr/>
        <p:nvPr/>
      </p:nvGrpSpPr>
      <p:grpSpPr>
        <a:xfrm>
          <a:off x="0" y="0"/>
          <a:ext cx="0" cy="0"/>
          <a:chOff x="0" y="0"/>
          <a:chExt cx="0" cy="0"/>
        </a:xfrm>
      </p:grpSpPr>
      <p:sp>
        <p:nvSpPr>
          <p:cNvPr id="270" name="Google Shape;270;p39"/>
          <p:cNvSpPr/>
          <p:nvPr/>
        </p:nvSpPr>
        <p:spPr>
          <a:xfrm>
            <a:off x="4460240" y="2580640"/>
            <a:ext cx="2854956" cy="429768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1" name="Google Shape;271;p39"/>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2" name="Google Shape;272;p3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73" name="Google Shape;273;p39"/>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2"/>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2"/>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2"/>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2"/>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2"/>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4" name="Google Shape;274;p39"/>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5" name="Google Shape;275;p39"/>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6" name="Google Shape;276;p39"/>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 Column - Green">
  <p:cSld name="2_2 Column - Green">
    <p:spTree>
      <p:nvGrpSpPr>
        <p:cNvPr id="277" name="Shape 277"/>
        <p:cNvGrpSpPr/>
        <p:nvPr/>
      </p:nvGrpSpPr>
      <p:grpSpPr>
        <a:xfrm>
          <a:off x="0" y="0"/>
          <a:ext cx="0" cy="0"/>
          <a:chOff x="0" y="0"/>
          <a:chExt cx="0" cy="0"/>
        </a:xfrm>
      </p:grpSpPr>
      <p:sp>
        <p:nvSpPr>
          <p:cNvPr id="278" name="Google Shape;278;p40"/>
          <p:cNvSpPr/>
          <p:nvPr/>
        </p:nvSpPr>
        <p:spPr>
          <a:xfrm>
            <a:off x="4460240" y="2580640"/>
            <a:ext cx="2854956" cy="429768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9" name="Google Shape;279;p40"/>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0" name="Google Shape;280;p4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40"/>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3"/>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3"/>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3"/>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3"/>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3"/>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2" name="Google Shape;282;p40"/>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rgbClr val="043657"/>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3" name="Google Shape;283;p40"/>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4" name="Google Shape;284;p40"/>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8" name="Shape 38"/>
        <p:cNvGrpSpPr/>
        <p:nvPr/>
      </p:nvGrpSpPr>
      <p:grpSpPr>
        <a:xfrm>
          <a:off x="0" y="0"/>
          <a:ext cx="0" cy="0"/>
          <a:chOff x="0" y="0"/>
          <a:chExt cx="0" cy="0"/>
        </a:xfrm>
      </p:grpSpPr>
      <p:sp>
        <p:nvSpPr>
          <p:cNvPr id="39" name="Google Shape;39;p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0" name="Google Shape;40;p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5"/>
          <p:cNvSpPr txBox="1"/>
          <p:nvPr>
            <p:ph idx="1" type="body"/>
          </p:nvPr>
        </p:nvSpPr>
        <p:spPr>
          <a:xfrm>
            <a:off x="433388" y="1468658"/>
            <a:ext cx="11315472" cy="4773137"/>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Orange">
  <p:cSld name="2 Column - Orange">
    <p:spTree>
      <p:nvGrpSpPr>
        <p:cNvPr id="285" name="Shape 285"/>
        <p:cNvGrpSpPr/>
        <p:nvPr/>
      </p:nvGrpSpPr>
      <p:grpSpPr>
        <a:xfrm>
          <a:off x="0" y="0"/>
          <a:ext cx="0" cy="0"/>
          <a:chOff x="0" y="0"/>
          <a:chExt cx="0" cy="0"/>
        </a:xfrm>
      </p:grpSpPr>
      <p:sp>
        <p:nvSpPr>
          <p:cNvPr id="286" name="Google Shape;286;p41"/>
          <p:cNvSpPr/>
          <p:nvPr/>
        </p:nvSpPr>
        <p:spPr>
          <a:xfrm>
            <a:off x="4460240" y="2580640"/>
            <a:ext cx="2854956" cy="429768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7" name="Google Shape;287;p41"/>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8" name="Google Shape;288;p4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41"/>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4"/>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4"/>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4"/>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4"/>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4"/>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0" name="Google Shape;290;p41"/>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rgbClr val="FCB24C"/>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1" name="Google Shape;291;p41"/>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2" name="Google Shape;292;p41"/>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Purple">
  <p:cSld name="2 Column - Purple">
    <p:spTree>
      <p:nvGrpSpPr>
        <p:cNvPr id="293" name="Shape 293"/>
        <p:cNvGrpSpPr/>
        <p:nvPr/>
      </p:nvGrpSpPr>
      <p:grpSpPr>
        <a:xfrm>
          <a:off x="0" y="0"/>
          <a:ext cx="0" cy="0"/>
          <a:chOff x="0" y="0"/>
          <a:chExt cx="0" cy="0"/>
        </a:xfrm>
      </p:grpSpPr>
      <p:sp>
        <p:nvSpPr>
          <p:cNvPr id="294" name="Google Shape;294;p42"/>
          <p:cNvSpPr/>
          <p:nvPr/>
        </p:nvSpPr>
        <p:spPr>
          <a:xfrm>
            <a:off x="4460240" y="2580640"/>
            <a:ext cx="2854956" cy="4297680"/>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95" name="Google Shape;295;p42"/>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96" name="Google Shape;296;p4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7" name="Google Shape;297;p42"/>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5"/>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5"/>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5"/>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5"/>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5"/>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8" name="Google Shape;298;p42"/>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5"/>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9" name="Google Shape;299;p42"/>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0" name="Google Shape;300;p42"/>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2" name="Shape 42"/>
        <p:cNvGrpSpPr/>
        <p:nvPr/>
      </p:nvGrpSpPr>
      <p:grpSpPr>
        <a:xfrm>
          <a:off x="0" y="0"/>
          <a:ext cx="0" cy="0"/>
          <a:chOff x="0" y="0"/>
          <a:chExt cx="0" cy="0"/>
        </a:xfrm>
      </p:grpSpPr>
      <p:sp>
        <p:nvSpPr>
          <p:cNvPr id="43" name="Google Shape;43;p6"/>
          <p:cNvSpPr/>
          <p:nvPr/>
        </p:nvSpPr>
        <p:spPr>
          <a:xfrm flipH="1">
            <a:off x="-817" y="-3766"/>
            <a:ext cx="17717315"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44" name="Google Shape;44;p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5" name="Google Shape;45;p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6"/>
          <p:cNvSpPr txBox="1"/>
          <p:nvPr>
            <p:ph idx="1" type="body"/>
          </p:nvPr>
        </p:nvSpPr>
        <p:spPr>
          <a:xfrm>
            <a:off x="433388" y="1468658"/>
            <a:ext cx="11315472" cy="4773137"/>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47" name="Google Shape;47;p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Orange">
  <p:cSld name="Title, 2 Photos, Content - Orange">
    <p:spTree>
      <p:nvGrpSpPr>
        <p:cNvPr id="48" name="Shape 48"/>
        <p:cNvGrpSpPr/>
        <p:nvPr/>
      </p:nvGrpSpPr>
      <p:grpSpPr>
        <a:xfrm>
          <a:off x="0" y="0"/>
          <a:ext cx="0" cy="0"/>
          <a:chOff x="0" y="0"/>
          <a:chExt cx="0" cy="0"/>
        </a:xfrm>
      </p:grpSpPr>
      <p:sp>
        <p:nvSpPr>
          <p:cNvPr id="49" name="Google Shape;49;p7"/>
          <p:cNvSpPr/>
          <p:nvPr/>
        </p:nvSpPr>
        <p:spPr>
          <a:xfrm>
            <a:off x="5639262" y="4838699"/>
            <a:ext cx="2019301" cy="2019301"/>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50" name="Google Shape;50;p7"/>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1" name="Google Shape;51;p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7"/>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3" name="Google Shape;53;p7"/>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4" name="Google Shape;54;p7"/>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Green">
  <p:cSld name="Title and Content - Green">
    <p:spTree>
      <p:nvGrpSpPr>
        <p:cNvPr id="55" name="Shape 55"/>
        <p:cNvGrpSpPr/>
        <p:nvPr/>
      </p:nvGrpSpPr>
      <p:grpSpPr>
        <a:xfrm>
          <a:off x="0" y="0"/>
          <a:ext cx="0" cy="0"/>
          <a:chOff x="0" y="0"/>
          <a:chExt cx="0" cy="0"/>
        </a:xfrm>
      </p:grpSpPr>
      <p:sp>
        <p:nvSpPr>
          <p:cNvPr id="56" name="Google Shape;56;p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8"/>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8" name="Google Shape;58;p8"/>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9" name="Google Shape;59;p8"/>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0" name="Google Shape;60;p8"/>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Blue">
  <p:cSld name="Title and Content - Blue">
    <p:spTree>
      <p:nvGrpSpPr>
        <p:cNvPr id="61" name="Shape 61"/>
        <p:cNvGrpSpPr/>
        <p:nvPr/>
      </p:nvGrpSpPr>
      <p:grpSpPr>
        <a:xfrm>
          <a:off x="0" y="0"/>
          <a:ext cx="0" cy="0"/>
          <a:chOff x="0" y="0"/>
          <a:chExt cx="0" cy="0"/>
        </a:xfrm>
      </p:grpSpPr>
      <p:sp>
        <p:nvSpPr>
          <p:cNvPr id="62" name="Google Shape;62;p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9"/>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4" name="Google Shape;64;p9"/>
          <p:cNvSpPr/>
          <p:nvPr/>
        </p:nvSpPr>
        <p:spPr>
          <a:xfrm>
            <a:off x="0" y="1554040"/>
            <a:ext cx="991514" cy="5309555"/>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5" name="Google Shape;65;p9"/>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6" name="Google Shape;66;p9"/>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ght Blue" showMasterSp="0">
  <p:cSld name="Section Divider - Light Blue">
    <p:spTree>
      <p:nvGrpSpPr>
        <p:cNvPr id="67" name="Shape 67"/>
        <p:cNvGrpSpPr/>
        <p:nvPr/>
      </p:nvGrpSpPr>
      <p:grpSpPr>
        <a:xfrm>
          <a:off x="0" y="0"/>
          <a:ext cx="0" cy="0"/>
          <a:chOff x="0" y="0"/>
          <a:chExt cx="0" cy="0"/>
        </a:xfrm>
      </p:grpSpPr>
      <p:sp>
        <p:nvSpPr>
          <p:cNvPr id="68" name="Google Shape;68;p10"/>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9" name="Google Shape;69;p10"/>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0" name="Google Shape;70;p10"/>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1" name="Google Shape;71;p10"/>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72" name="Google Shape;72;p10"/>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43" Type="http://schemas.openxmlformats.org/officeDocument/2006/relationships/theme" Target="../theme/theme2.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10800000">
            <a:off x="10972799" y="-6021"/>
            <a:ext cx="1231237" cy="1231237"/>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1" name="Google Shape;11;p1"/>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 name="Google Shape;12;p1"/>
          <p:cNvSpPr txBox="1"/>
          <p:nvPr>
            <p:ph idx="1" type="body"/>
          </p:nvPr>
        </p:nvSpPr>
        <p:spPr>
          <a:xfrm>
            <a:off x="439615" y="1468315"/>
            <a:ext cx="11309839" cy="4708648"/>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4" name="Google Shape;14;p1"/>
          <p:cNvPicPr preferRelativeResize="0"/>
          <p:nvPr/>
        </p:nvPicPr>
        <p:blipFill rotWithShape="1">
          <a:blip r:embed="rId1">
            <a:alphaModFix/>
          </a:blip>
          <a:srcRect b="0" l="0" r="0" t="0"/>
          <a:stretch/>
        </p:blipFill>
        <p:spPr>
          <a:xfrm>
            <a:off x="11613757" y="141271"/>
            <a:ext cx="434664" cy="3401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www.youtube.com/watch?v=X_pRsSM_sXQ" TargetMode="External"/><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hyperlink" Target="http://drive.google.com/file/d/1dxzE8MXypaKr5UHJYmR-I1s-qeFep6--/view" TargetMode="External"/><Relationship Id="rId5"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www.youtube.com/watch?v=hC_1hEpBMtk" TargetMode="External"/><Relationship Id="rId4"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idx="1" type="body"/>
          </p:nvPr>
        </p:nvSpPr>
        <p:spPr>
          <a:xfrm>
            <a:off x="6990080" y="3444240"/>
            <a:ext cx="2835000" cy="2743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200"/>
              <a:buFont typeface="Noto Sans Symbols"/>
              <a:buNone/>
            </a:pPr>
            <a:r>
              <a:rPr b="0" i="0" lang="en-US" sz="2200" u="none" cap="none" strike="noStrike">
                <a:solidFill>
                  <a:schemeClr val="lt1"/>
                </a:solidFill>
                <a:latin typeface="Century Gothic"/>
                <a:ea typeface="Century Gothic"/>
                <a:cs typeface="Century Gothic"/>
                <a:sym typeface="Century Gothic"/>
              </a:rPr>
              <a:t>Subtitle or details about the presentation can go in this space.</a:t>
            </a:r>
            <a:endParaRPr/>
          </a:p>
        </p:txBody>
      </p:sp>
      <p:sp>
        <p:nvSpPr>
          <p:cNvPr id="306" name="Google Shape;306;p43"/>
          <p:cNvSpPr txBox="1"/>
          <p:nvPr>
            <p:ph idx="3" type="body"/>
          </p:nvPr>
        </p:nvSpPr>
        <p:spPr>
          <a:xfrm>
            <a:off x="6990080" y="1554480"/>
            <a:ext cx="2834700" cy="17373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1600"/>
              <a:buFont typeface="Noto Sans Symbols"/>
              <a:buNone/>
            </a:pPr>
            <a:r>
              <a:rPr b="0" i="0" lang="en-US" sz="1600" u="none" cap="none" strike="noStrike">
                <a:solidFill>
                  <a:schemeClr val="lt1"/>
                </a:solidFill>
                <a:latin typeface="Century Gothic"/>
                <a:ea typeface="Century Gothic"/>
                <a:cs typeface="Century Gothic"/>
                <a:sym typeface="Century Gothic"/>
              </a:rPr>
              <a:t>November 29, 2016</a:t>
            </a:r>
            <a:endParaRPr/>
          </a:p>
        </p:txBody>
      </p:sp>
      <p:sp>
        <p:nvSpPr>
          <p:cNvPr id="307" name="Google Shape;307;p43"/>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8" name="Google Shape;308;p43"/>
          <p:cNvSpPr txBox="1"/>
          <p:nvPr/>
        </p:nvSpPr>
        <p:spPr>
          <a:xfrm>
            <a:off x="968500" y="2416875"/>
            <a:ext cx="8446200" cy="1623000"/>
          </a:xfrm>
          <a:prstGeom prst="rect">
            <a:avLst/>
          </a:prstGeom>
          <a:noFill/>
          <a:ln>
            <a:noFill/>
          </a:ln>
        </p:spPr>
        <p:txBody>
          <a:bodyPr anchorCtr="0" anchor="t" bIns="91425" lIns="91425" spcFirstLastPara="1" rIns="91425" wrap="square" tIns="91425">
            <a:noAutofit/>
          </a:bodyPr>
          <a:lstStyle/>
          <a:p>
            <a:pPr indent="0" lvl="0" marL="0" rtl="0" algn="l">
              <a:lnSpc>
                <a:spcPct val="101612"/>
              </a:lnSpc>
              <a:spcBef>
                <a:spcPts val="0"/>
              </a:spcBef>
              <a:spcAft>
                <a:spcPts val="0"/>
              </a:spcAft>
              <a:buNone/>
            </a:pPr>
            <a:r>
              <a:rPr lang="en-US" sz="4200">
                <a:highlight>
                  <a:srgbClr val="FFFFFF"/>
                </a:highlight>
                <a:latin typeface="Georgia"/>
                <a:ea typeface="Georgia"/>
                <a:cs typeface="Georgia"/>
                <a:sym typeface="Georgia"/>
              </a:rPr>
              <a:t>How Much of the Internet Is Fake? Turns Out, a Lot of It, Actually.</a:t>
            </a:r>
            <a:endParaRPr sz="4200">
              <a:highlight>
                <a:srgbClr val="FFFFFF"/>
              </a:highlight>
              <a:latin typeface="Georgia"/>
              <a:ea typeface="Georgia"/>
              <a:cs typeface="Georgia"/>
              <a:sym typeface="Georgia"/>
            </a:endParaRPr>
          </a:p>
          <a:p>
            <a:pPr indent="0" lvl="0" marL="0" rtl="0" algn="l">
              <a:spcBef>
                <a:spcPts val="600"/>
              </a:spcBef>
              <a:spcAft>
                <a:spcPts val="0"/>
              </a:spcAft>
              <a:buNone/>
            </a:pPr>
            <a:r>
              <a:t/>
            </a:r>
            <a:endParaRPr sz="4200">
              <a:latin typeface="Century Gothic"/>
              <a:ea typeface="Century Gothic"/>
              <a:cs typeface="Century Gothic"/>
              <a:sym typeface="Century Gothic"/>
            </a:endParaRPr>
          </a:p>
        </p:txBody>
      </p:sp>
      <p:sp>
        <p:nvSpPr>
          <p:cNvPr id="309" name="Google Shape;309;p43"/>
          <p:cNvSpPr txBox="1"/>
          <p:nvPr/>
        </p:nvSpPr>
        <p:spPr>
          <a:xfrm>
            <a:off x="968500" y="4386613"/>
            <a:ext cx="8812500" cy="16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highlight>
                  <a:srgbClr val="FFFFFF"/>
                </a:highlight>
                <a:latin typeface="Georgia"/>
                <a:ea typeface="Georgia"/>
                <a:cs typeface="Georgia"/>
                <a:sym typeface="Georgia"/>
              </a:rPr>
              <a:t>Based on the article by Max Read</a:t>
            </a:r>
            <a:endParaRPr sz="2000">
              <a:highlight>
                <a:srgbClr val="FFFFFF"/>
              </a:highlight>
              <a:latin typeface="Georgia"/>
              <a:ea typeface="Georgia"/>
              <a:cs typeface="Georgia"/>
              <a:sym typeface="Georgia"/>
            </a:endParaRPr>
          </a:p>
          <a:p>
            <a:pPr indent="0" lvl="0" marL="0" rtl="0" algn="l">
              <a:spcBef>
                <a:spcPts val="0"/>
              </a:spcBef>
              <a:spcAft>
                <a:spcPts val="0"/>
              </a:spcAft>
              <a:buNone/>
            </a:pPr>
            <a:r>
              <a:rPr lang="en-US" sz="2000">
                <a:highlight>
                  <a:srgbClr val="FFFFFF"/>
                </a:highlight>
                <a:latin typeface="Georgia"/>
                <a:ea typeface="Georgia"/>
                <a:cs typeface="Georgia"/>
                <a:sym typeface="Georgia"/>
              </a:rPr>
              <a:t>Presented by Udith Prabhu</a:t>
            </a:r>
            <a:endParaRPr sz="2000">
              <a:highlight>
                <a:srgbClr val="FFFFFF"/>
              </a:highlight>
              <a:latin typeface="Georgia"/>
              <a:ea typeface="Georgia"/>
              <a:cs typeface="Georgia"/>
              <a:sym typeface="Georgia"/>
            </a:endParaRPr>
          </a:p>
          <a:p>
            <a:pPr indent="0" lvl="0" marL="0" rtl="0" algn="l">
              <a:spcBef>
                <a:spcPts val="0"/>
              </a:spcBef>
              <a:spcAft>
                <a:spcPts val="0"/>
              </a:spcAft>
              <a:buNone/>
            </a:pPr>
            <a:r>
              <a:rPr lang="en-US" sz="2000">
                <a:highlight>
                  <a:srgbClr val="FFFFFF"/>
                </a:highlight>
                <a:latin typeface="Georgia"/>
                <a:ea typeface="Georgia"/>
                <a:cs typeface="Georgia"/>
                <a:sym typeface="Georgia"/>
              </a:rPr>
              <a:t>For CS895 Fall 2020</a:t>
            </a:r>
            <a:endParaRPr sz="2000">
              <a:highlight>
                <a:srgbClr val="FFFFFF"/>
              </a:highlight>
              <a:latin typeface="Georgia"/>
              <a:ea typeface="Georgia"/>
              <a:cs typeface="Georgia"/>
              <a:sym typeface="Georgia"/>
            </a:endParaRPr>
          </a:p>
          <a:p>
            <a:pPr indent="0" lvl="0" marL="0" rtl="0" algn="l">
              <a:spcBef>
                <a:spcPts val="0"/>
              </a:spcBef>
              <a:spcAft>
                <a:spcPts val="0"/>
              </a:spcAft>
              <a:buNone/>
            </a:pPr>
            <a:r>
              <a:rPr lang="en-US" sz="2000">
                <a:highlight>
                  <a:srgbClr val="FFFFFF"/>
                </a:highlight>
                <a:latin typeface="Georgia"/>
                <a:ea typeface="Georgia"/>
                <a:cs typeface="Georgia"/>
                <a:sym typeface="Georgia"/>
              </a:rPr>
              <a:t>Source - </a:t>
            </a:r>
            <a:r>
              <a:rPr lang="en-US" sz="1600">
                <a:highlight>
                  <a:srgbClr val="FFFFFF"/>
                </a:highlight>
                <a:latin typeface="Georgia"/>
                <a:ea typeface="Georgia"/>
                <a:cs typeface="Georgia"/>
                <a:sym typeface="Georgia"/>
              </a:rPr>
              <a:t>https://nymag.com/intelligencer/2018/12/how-much-of-the-internet-is-fake.html</a:t>
            </a:r>
            <a:endParaRPr sz="1600">
              <a:highlight>
                <a:srgbClr val="FFFFFF"/>
              </a:highlight>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2"/>
          <p:cNvSpPr txBox="1"/>
          <p:nvPr>
            <p:ph type="title"/>
          </p:nvPr>
        </p:nvSpPr>
        <p:spPr>
          <a:xfrm>
            <a:off x="441140" y="2943301"/>
            <a:ext cx="11309700" cy="9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Methbot</a:t>
            </a:r>
            <a:endParaRPr/>
          </a:p>
        </p:txBody>
      </p:sp>
      <p:sp>
        <p:nvSpPr>
          <p:cNvPr id="384" name="Google Shape;384;p52"/>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title"/>
          </p:nvPr>
        </p:nvSpPr>
        <p:spPr>
          <a:xfrm>
            <a:off x="439625" y="365125"/>
            <a:ext cx="11309700" cy="83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Methbot generated almost 5 billion bid requests</a:t>
            </a:r>
            <a:endParaRPr b="0" i="0" sz="3200" u="none" cap="none" strike="noStrike">
              <a:solidFill>
                <a:schemeClr val="dk1"/>
              </a:solidFill>
              <a:latin typeface="Century Gothic"/>
              <a:ea typeface="Century Gothic"/>
              <a:cs typeface="Century Gothic"/>
              <a:sym typeface="Century Gothic"/>
            </a:endParaRPr>
          </a:p>
        </p:txBody>
      </p:sp>
      <p:sp>
        <p:nvSpPr>
          <p:cNvPr id="390" name="Google Shape;390;p53"/>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91" name="Google Shape;391;p53"/>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392" name="Google Shape;392;p53"/>
          <p:cNvSpPr txBox="1"/>
          <p:nvPr/>
        </p:nvSpPr>
        <p:spPr>
          <a:xfrm>
            <a:off x="439625" y="1195225"/>
            <a:ext cx="10719900" cy="1832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800">
              <a:latin typeface="Century Gothic"/>
              <a:ea typeface="Century Gothic"/>
              <a:cs typeface="Century Gothic"/>
              <a:sym typeface="Century Gothic"/>
            </a:endParaRPr>
          </a:p>
          <a:p>
            <a:pPr indent="0" lvl="0" marL="0" rtl="0" algn="just">
              <a:lnSpc>
                <a:spcPct val="150000"/>
              </a:lnSpc>
              <a:spcBef>
                <a:spcPts val="0"/>
              </a:spcBef>
              <a:spcAft>
                <a:spcPts val="0"/>
              </a:spcAft>
              <a:buNone/>
            </a:pPr>
            <a:r>
              <a:rPr lang="en-US" sz="1800">
                <a:latin typeface="Century Gothic"/>
                <a:ea typeface="Century Gothic"/>
                <a:cs typeface="Century Gothic"/>
                <a:sym typeface="Century Gothic"/>
              </a:rPr>
              <a:t>• $3 to $5 million in video advertising inventory per day</a:t>
            </a:r>
            <a:endParaRPr sz="1800">
              <a:latin typeface="Century Gothic"/>
              <a:ea typeface="Century Gothic"/>
              <a:cs typeface="Century Gothic"/>
              <a:sym typeface="Century Gothic"/>
            </a:endParaRPr>
          </a:p>
          <a:p>
            <a:pPr indent="0" lvl="0" marL="0" rtl="0" algn="just">
              <a:lnSpc>
                <a:spcPct val="150000"/>
              </a:lnSpc>
              <a:spcBef>
                <a:spcPts val="0"/>
              </a:spcBef>
              <a:spcAft>
                <a:spcPts val="0"/>
              </a:spcAft>
              <a:buNone/>
            </a:pPr>
            <a:r>
              <a:rPr lang="en-US" sz="1800">
                <a:latin typeface="Century Gothic"/>
                <a:ea typeface="Century Gothic"/>
                <a:cs typeface="Century Gothic"/>
                <a:sym typeface="Century Gothic"/>
              </a:rPr>
              <a:t>• </a:t>
            </a:r>
            <a:r>
              <a:rPr lang="en-US" sz="1800">
                <a:latin typeface="Century Gothic"/>
                <a:ea typeface="Century Gothic"/>
                <a:cs typeface="Century Gothic"/>
                <a:sym typeface="Century Gothic"/>
              </a:rPr>
              <a:t>Cost per mille ( CPM</a:t>
            </a:r>
            <a:r>
              <a:rPr lang="en-US" sz="1800">
                <a:latin typeface="Century Gothic"/>
                <a:ea typeface="Century Gothic"/>
                <a:cs typeface="Century Gothic"/>
                <a:sym typeface="Century Gothic"/>
              </a:rPr>
              <a:t> )</a:t>
            </a:r>
            <a:r>
              <a:rPr lang="en-US" sz="1800">
                <a:latin typeface="Century Gothic"/>
                <a:ea typeface="Century Gothic"/>
                <a:cs typeface="Century Gothic"/>
                <a:sym typeface="Century Gothic"/>
              </a:rPr>
              <a:t> ranged from $3 to $36 with the average being around $13</a:t>
            </a:r>
            <a:endParaRPr sz="1800">
              <a:latin typeface="Century Gothic"/>
              <a:ea typeface="Century Gothic"/>
              <a:cs typeface="Century Gothic"/>
              <a:sym typeface="Century Gothic"/>
            </a:endParaRPr>
          </a:p>
          <a:p>
            <a:pPr indent="0" lvl="0" marL="0" rtl="0" algn="just">
              <a:lnSpc>
                <a:spcPct val="150000"/>
              </a:lnSpc>
              <a:spcBef>
                <a:spcPts val="0"/>
              </a:spcBef>
              <a:spcAft>
                <a:spcPts val="0"/>
              </a:spcAft>
              <a:buNone/>
            </a:pPr>
            <a:r>
              <a:rPr lang="en-US" sz="1800">
                <a:latin typeface="Century Gothic"/>
                <a:ea typeface="Century Gothic"/>
                <a:cs typeface="Century Gothic"/>
                <a:sym typeface="Century Gothic"/>
              </a:rPr>
              <a:t>• Targeted sites include Private </a:t>
            </a:r>
            <a:r>
              <a:rPr lang="en-US" sz="1800">
                <a:latin typeface="Century Gothic"/>
                <a:ea typeface="Century Gothic"/>
                <a:cs typeface="Century Gothic"/>
                <a:sym typeface="Century Gothic"/>
              </a:rPr>
              <a:t>Marketplaces</a:t>
            </a:r>
            <a:endParaRPr sz="1800">
              <a:latin typeface="Century Gothic"/>
              <a:ea typeface="Century Gothic"/>
              <a:cs typeface="Century Gothic"/>
              <a:sym typeface="Century Gothic"/>
            </a:endParaRPr>
          </a:p>
        </p:txBody>
      </p:sp>
      <p:pic>
        <p:nvPicPr>
          <p:cNvPr id="393" name="Google Shape;393;p53"/>
          <p:cNvPicPr preferRelativeResize="0"/>
          <p:nvPr/>
        </p:nvPicPr>
        <p:blipFill>
          <a:blip r:embed="rId3">
            <a:alphaModFix/>
          </a:blip>
          <a:stretch>
            <a:fillRect/>
          </a:stretch>
        </p:blipFill>
        <p:spPr>
          <a:xfrm>
            <a:off x="439625" y="3027625"/>
            <a:ext cx="6731884" cy="3041601"/>
          </a:xfrm>
          <a:prstGeom prst="rect">
            <a:avLst/>
          </a:prstGeom>
          <a:noFill/>
          <a:ln>
            <a:noFill/>
          </a:ln>
        </p:spPr>
      </p:pic>
      <p:sp>
        <p:nvSpPr>
          <p:cNvPr id="394" name="Google Shape;394;p53"/>
          <p:cNvSpPr txBox="1"/>
          <p:nvPr/>
        </p:nvSpPr>
        <p:spPr>
          <a:xfrm>
            <a:off x="1545663" y="6069225"/>
            <a:ext cx="45198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entury Gothic"/>
                <a:ea typeface="Century Gothic"/>
                <a:cs typeface="Century Gothic"/>
                <a:sym typeface="Century Gothic"/>
              </a:rPr>
              <a:t>https://cdn2.hubspot.net/hubfs/3400937/WO_Methbot_Operation_WP_01.pdf</a:t>
            </a:r>
            <a:endParaRPr sz="900">
              <a:latin typeface="Century Gothic"/>
              <a:ea typeface="Century Gothic"/>
              <a:cs typeface="Century Gothic"/>
              <a:sym typeface="Century Gothic"/>
            </a:endParaRPr>
          </a:p>
        </p:txBody>
      </p:sp>
      <p:sp>
        <p:nvSpPr>
          <p:cNvPr id="395" name="Google Shape;395;p53"/>
          <p:cNvSpPr txBox="1"/>
          <p:nvPr/>
        </p:nvSpPr>
        <p:spPr>
          <a:xfrm>
            <a:off x="7451400" y="4365875"/>
            <a:ext cx="4022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Impression Request Volume from Methbot </a:t>
            </a:r>
            <a:endParaRPr>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4"/>
          <p:cNvSpPr txBox="1"/>
          <p:nvPr>
            <p:ph type="title"/>
          </p:nvPr>
        </p:nvSpPr>
        <p:spPr>
          <a:xfrm>
            <a:off x="439625" y="365125"/>
            <a:ext cx="11309700" cy="83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Traditional botnet vs Methbot in terms of scope</a:t>
            </a:r>
            <a:endParaRPr b="0" i="0" sz="3200" u="none" cap="none" strike="noStrike">
              <a:solidFill>
                <a:schemeClr val="dk1"/>
              </a:solidFill>
              <a:latin typeface="Century Gothic"/>
              <a:ea typeface="Century Gothic"/>
              <a:cs typeface="Century Gothic"/>
              <a:sym typeface="Century Gothic"/>
            </a:endParaRPr>
          </a:p>
        </p:txBody>
      </p:sp>
      <p:sp>
        <p:nvSpPr>
          <p:cNvPr id="401" name="Google Shape;401;p54"/>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02" name="Google Shape;402;p54"/>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403" name="Google Shape;403;p54"/>
          <p:cNvSpPr txBox="1"/>
          <p:nvPr/>
        </p:nvSpPr>
        <p:spPr>
          <a:xfrm>
            <a:off x="3476838" y="5423575"/>
            <a:ext cx="45198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entury Gothic"/>
                <a:ea typeface="Century Gothic"/>
                <a:cs typeface="Century Gothic"/>
                <a:sym typeface="Century Gothic"/>
              </a:rPr>
              <a:t>https://cdn2.hubspot.net/hubfs/3400937/WO_Methbot_Operation_WP_01.pdf</a:t>
            </a:r>
            <a:endParaRPr sz="900">
              <a:latin typeface="Century Gothic"/>
              <a:ea typeface="Century Gothic"/>
              <a:cs typeface="Century Gothic"/>
              <a:sym typeface="Century Gothic"/>
            </a:endParaRPr>
          </a:p>
        </p:txBody>
      </p:sp>
      <p:pic>
        <p:nvPicPr>
          <p:cNvPr id="404" name="Google Shape;404;p54"/>
          <p:cNvPicPr preferRelativeResize="0"/>
          <p:nvPr/>
        </p:nvPicPr>
        <p:blipFill>
          <a:blip r:embed="rId3">
            <a:alphaModFix/>
          </a:blip>
          <a:stretch>
            <a:fillRect/>
          </a:stretch>
        </p:blipFill>
        <p:spPr>
          <a:xfrm>
            <a:off x="134950" y="1949650"/>
            <a:ext cx="6461851" cy="3250549"/>
          </a:xfrm>
          <a:prstGeom prst="rect">
            <a:avLst/>
          </a:prstGeom>
          <a:noFill/>
          <a:ln>
            <a:noFill/>
          </a:ln>
        </p:spPr>
      </p:pic>
      <p:pic>
        <p:nvPicPr>
          <p:cNvPr id="405" name="Google Shape;405;p54"/>
          <p:cNvPicPr preferRelativeResize="0"/>
          <p:nvPr/>
        </p:nvPicPr>
        <p:blipFill>
          <a:blip r:embed="rId4">
            <a:alphaModFix/>
          </a:blip>
          <a:stretch>
            <a:fillRect/>
          </a:stretch>
        </p:blipFill>
        <p:spPr>
          <a:xfrm>
            <a:off x="6740476" y="1726388"/>
            <a:ext cx="5290399" cy="34052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439625" y="365125"/>
            <a:ext cx="11309700" cy="83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Suspicious WHOIS information </a:t>
            </a:r>
            <a:endParaRPr b="0" i="0" sz="3200" u="none" cap="none" strike="noStrike">
              <a:solidFill>
                <a:schemeClr val="dk1"/>
              </a:solidFill>
              <a:latin typeface="Century Gothic"/>
              <a:ea typeface="Century Gothic"/>
              <a:cs typeface="Century Gothic"/>
              <a:sym typeface="Century Gothic"/>
            </a:endParaRPr>
          </a:p>
        </p:txBody>
      </p:sp>
      <p:sp>
        <p:nvSpPr>
          <p:cNvPr id="411" name="Google Shape;411;p55"/>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12" name="Google Shape;412;p55"/>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id="413" name="Google Shape;413;p55"/>
          <p:cNvPicPr preferRelativeResize="0"/>
          <p:nvPr/>
        </p:nvPicPr>
        <p:blipFill>
          <a:blip r:embed="rId3">
            <a:alphaModFix/>
          </a:blip>
          <a:stretch>
            <a:fillRect/>
          </a:stretch>
        </p:blipFill>
        <p:spPr>
          <a:xfrm>
            <a:off x="1333213" y="1347625"/>
            <a:ext cx="8807072" cy="4873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6"/>
          <p:cNvSpPr txBox="1"/>
          <p:nvPr>
            <p:ph type="title"/>
          </p:nvPr>
        </p:nvSpPr>
        <p:spPr>
          <a:xfrm>
            <a:off x="404725" y="3013950"/>
            <a:ext cx="11309700" cy="8301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200"/>
              <a:buFont typeface="Century Gothic"/>
              <a:buNone/>
            </a:pPr>
            <a:r>
              <a:rPr lang="en-US" sz="4000"/>
              <a:t>3ve</a:t>
            </a:r>
            <a:endParaRPr b="0" i="0" sz="4000" u="none" cap="none" strike="noStrike">
              <a:solidFill>
                <a:schemeClr val="dk1"/>
              </a:solidFill>
              <a:latin typeface="Century Gothic"/>
              <a:ea typeface="Century Gothic"/>
              <a:cs typeface="Century Gothic"/>
              <a:sym typeface="Century Gothic"/>
            </a:endParaRPr>
          </a:p>
        </p:txBody>
      </p:sp>
      <p:sp>
        <p:nvSpPr>
          <p:cNvPr id="419" name="Google Shape;419;p56"/>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20" name="Google Shape;420;p56"/>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Scope of 3ve</a:t>
            </a:r>
            <a:endParaRPr/>
          </a:p>
        </p:txBody>
      </p:sp>
      <p:sp>
        <p:nvSpPr>
          <p:cNvPr id="427" name="Google Shape;427;p57"/>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28" name="Google Shape;428;p57"/>
          <p:cNvPicPr preferRelativeResize="0"/>
          <p:nvPr/>
        </p:nvPicPr>
        <p:blipFill>
          <a:blip r:embed="rId3">
            <a:alphaModFix/>
          </a:blip>
          <a:stretch>
            <a:fillRect/>
          </a:stretch>
        </p:blipFill>
        <p:spPr>
          <a:xfrm>
            <a:off x="1653300" y="1971488"/>
            <a:ext cx="8166900" cy="2915025"/>
          </a:xfrm>
          <a:prstGeom prst="rect">
            <a:avLst/>
          </a:prstGeom>
          <a:noFill/>
          <a:ln>
            <a:noFill/>
          </a:ln>
        </p:spPr>
      </p:pic>
      <p:sp>
        <p:nvSpPr>
          <p:cNvPr id="429" name="Google Shape;429;p57"/>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430" name="Google Shape;430;p57"/>
          <p:cNvSpPr txBox="1"/>
          <p:nvPr/>
        </p:nvSpPr>
        <p:spPr>
          <a:xfrm>
            <a:off x="2373150" y="4886500"/>
            <a:ext cx="6822300" cy="5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entury Gothic"/>
                <a:ea typeface="Century Gothic"/>
                <a:cs typeface="Century Gothic"/>
                <a:sym typeface="Century Gothic"/>
              </a:rPr>
              <a:t>https://services.google.com/fh/files/blogs/3ve_google_whiteops_whitepaper_final_nov_2018.pdf</a:t>
            </a:r>
            <a:endParaRPr sz="1100">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8"/>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3ve mimicked human behaviour to avoid detection</a:t>
            </a:r>
            <a:endParaRPr/>
          </a:p>
        </p:txBody>
      </p:sp>
      <p:sp>
        <p:nvSpPr>
          <p:cNvPr id="437" name="Google Shape;437;p58"/>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8" name="Google Shape;438;p58"/>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439" name="Google Shape;439;p58"/>
          <p:cNvSpPr txBox="1"/>
          <p:nvPr/>
        </p:nvSpPr>
        <p:spPr>
          <a:xfrm>
            <a:off x="2601075" y="5122075"/>
            <a:ext cx="6839700" cy="5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entury Gothic"/>
                <a:ea typeface="Century Gothic"/>
                <a:cs typeface="Century Gothic"/>
                <a:sym typeface="Century Gothic"/>
              </a:rPr>
              <a:t>https://services.google.com/fh/files/blogs/3ve_google_whiteops_whitepaper_final_nov_2018.pdf</a:t>
            </a:r>
            <a:endParaRPr sz="1100">
              <a:latin typeface="Century Gothic"/>
              <a:ea typeface="Century Gothic"/>
              <a:cs typeface="Century Gothic"/>
              <a:sym typeface="Century Gothic"/>
            </a:endParaRPr>
          </a:p>
        </p:txBody>
      </p:sp>
      <p:pic>
        <p:nvPicPr>
          <p:cNvPr id="440" name="Google Shape;440;p58"/>
          <p:cNvPicPr preferRelativeResize="0"/>
          <p:nvPr/>
        </p:nvPicPr>
        <p:blipFill>
          <a:blip r:embed="rId3">
            <a:alphaModFix/>
          </a:blip>
          <a:stretch>
            <a:fillRect/>
          </a:stretch>
        </p:blipFill>
        <p:spPr>
          <a:xfrm>
            <a:off x="2488725" y="1746925"/>
            <a:ext cx="6951924" cy="3139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Operational details of 3ve</a:t>
            </a:r>
            <a:endParaRPr/>
          </a:p>
        </p:txBody>
      </p:sp>
      <p:sp>
        <p:nvSpPr>
          <p:cNvPr id="447" name="Google Shape;447;p59"/>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p59"/>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449" name="Google Shape;449;p59"/>
          <p:cNvSpPr txBox="1"/>
          <p:nvPr/>
        </p:nvSpPr>
        <p:spPr>
          <a:xfrm>
            <a:off x="9205100" y="3246450"/>
            <a:ext cx="27432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entury Gothic"/>
                <a:ea typeface="Century Gothic"/>
                <a:cs typeface="Century Gothic"/>
                <a:sym typeface="Century Gothic"/>
              </a:rPr>
              <a:t>https://services.google.com/fh/files/blogs/3ve_google_whiteops_whitepaper_final_nov_2018.pdf</a:t>
            </a:r>
            <a:endParaRPr sz="1100">
              <a:latin typeface="Century Gothic"/>
              <a:ea typeface="Century Gothic"/>
              <a:cs typeface="Century Gothic"/>
              <a:sym typeface="Century Gothic"/>
            </a:endParaRPr>
          </a:p>
        </p:txBody>
      </p:sp>
      <p:pic>
        <p:nvPicPr>
          <p:cNvPr id="450" name="Google Shape;450;p59"/>
          <p:cNvPicPr preferRelativeResize="0"/>
          <p:nvPr/>
        </p:nvPicPr>
        <p:blipFill>
          <a:blip r:embed="rId3">
            <a:alphaModFix/>
          </a:blip>
          <a:stretch>
            <a:fillRect/>
          </a:stretch>
        </p:blipFill>
        <p:spPr>
          <a:xfrm>
            <a:off x="1539700" y="1336525"/>
            <a:ext cx="7506256" cy="503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0"/>
          <p:cNvSpPr txBox="1"/>
          <p:nvPr>
            <p:ph type="title"/>
          </p:nvPr>
        </p:nvSpPr>
        <p:spPr>
          <a:xfrm>
            <a:off x="441140" y="2943301"/>
            <a:ext cx="11309700" cy="9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What does this mean for the us?</a:t>
            </a:r>
            <a:endParaRPr/>
          </a:p>
        </p:txBody>
      </p:sp>
      <p:sp>
        <p:nvSpPr>
          <p:cNvPr id="457" name="Google Shape;457;p60"/>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8" name="Google Shape;458;p60"/>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1"/>
          <p:cNvSpPr txBox="1"/>
          <p:nvPr>
            <p:ph type="title"/>
          </p:nvPr>
        </p:nvSpPr>
        <p:spPr>
          <a:xfrm>
            <a:off x="354965" y="1"/>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Bot vs Human traffic</a:t>
            </a:r>
            <a:endParaRPr/>
          </a:p>
        </p:txBody>
      </p:sp>
      <p:sp>
        <p:nvSpPr>
          <p:cNvPr id="465" name="Google Shape;465;p61"/>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6" name="Google Shape;466;p61"/>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id="467" name="Google Shape;467;p61"/>
          <p:cNvPicPr preferRelativeResize="0"/>
          <p:nvPr/>
        </p:nvPicPr>
        <p:blipFill>
          <a:blip r:embed="rId3">
            <a:alphaModFix/>
          </a:blip>
          <a:stretch>
            <a:fillRect/>
          </a:stretch>
        </p:blipFill>
        <p:spPr>
          <a:xfrm>
            <a:off x="2402750" y="962362"/>
            <a:ext cx="6667976" cy="4933275"/>
          </a:xfrm>
          <a:prstGeom prst="rect">
            <a:avLst/>
          </a:prstGeom>
          <a:noFill/>
          <a:ln>
            <a:noFill/>
          </a:ln>
        </p:spPr>
      </p:pic>
      <p:sp>
        <p:nvSpPr>
          <p:cNvPr id="468" name="Google Shape;468;p61"/>
          <p:cNvSpPr txBox="1"/>
          <p:nvPr/>
        </p:nvSpPr>
        <p:spPr>
          <a:xfrm>
            <a:off x="3577788" y="5952275"/>
            <a:ext cx="4317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https://www.imperva.com/blog/bot-traffic-report-2016/</a:t>
            </a:r>
            <a:endParaRPr sz="1200">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ph type="title"/>
          </p:nvPr>
        </p:nvSpPr>
        <p:spPr>
          <a:xfrm>
            <a:off x="439615" y="365126"/>
            <a:ext cx="11309839" cy="97130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Article on which the presentation is based on</a:t>
            </a:r>
            <a:endParaRPr b="0" i="0" sz="3200" u="none" cap="none" strike="noStrike">
              <a:solidFill>
                <a:schemeClr val="dk1"/>
              </a:solidFill>
              <a:latin typeface="Century Gothic"/>
              <a:ea typeface="Century Gothic"/>
              <a:cs typeface="Century Gothic"/>
              <a:sym typeface="Century Gothic"/>
            </a:endParaRPr>
          </a:p>
        </p:txBody>
      </p:sp>
      <p:sp>
        <p:nvSpPr>
          <p:cNvPr id="315" name="Google Shape;315;p44"/>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16" name="Google Shape;316;p44"/>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id="317" name="Google Shape;317;p44"/>
          <p:cNvPicPr preferRelativeResize="0"/>
          <p:nvPr/>
        </p:nvPicPr>
        <p:blipFill>
          <a:blip r:embed="rId3">
            <a:alphaModFix/>
          </a:blip>
          <a:stretch>
            <a:fillRect/>
          </a:stretch>
        </p:blipFill>
        <p:spPr>
          <a:xfrm>
            <a:off x="2859738" y="1488832"/>
            <a:ext cx="6469598" cy="473279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2"/>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Inversion</a:t>
            </a:r>
            <a:endParaRPr/>
          </a:p>
        </p:txBody>
      </p:sp>
      <p:sp>
        <p:nvSpPr>
          <p:cNvPr id="475" name="Google Shape;475;p62"/>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6" name="Google Shape;476;p62"/>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477" name="Google Shape;477;p62"/>
          <p:cNvSpPr txBox="1"/>
          <p:nvPr/>
        </p:nvSpPr>
        <p:spPr>
          <a:xfrm>
            <a:off x="439625" y="1544350"/>
            <a:ext cx="10510500" cy="48120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51.8% bot traffic vs 48.2% human traffic</a:t>
            </a:r>
            <a:endParaRPr sz="1900">
              <a:latin typeface="Century Gothic"/>
              <a:ea typeface="Century Gothic"/>
              <a:cs typeface="Century Gothic"/>
              <a:sym typeface="Century Gothic"/>
            </a:endParaRPr>
          </a:p>
          <a:p>
            <a:pPr indent="0" lvl="0" marL="457200" rtl="0" algn="l">
              <a:lnSpc>
                <a:spcPct val="115000"/>
              </a:lnSpc>
              <a:spcBef>
                <a:spcPts val="0"/>
              </a:spcBef>
              <a:spcAft>
                <a:spcPts val="0"/>
              </a:spcAft>
              <a:buNone/>
            </a:pPr>
            <a:r>
              <a:t/>
            </a:r>
            <a:endParaRPr sz="1900">
              <a:latin typeface="Century Gothic"/>
              <a:ea typeface="Century Gothic"/>
              <a:cs typeface="Century Gothic"/>
              <a:sym typeface="Century Gothic"/>
            </a:endParaRPr>
          </a:p>
          <a:p>
            <a:pPr indent="-349250" lvl="0" marL="4572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New </a:t>
            </a:r>
            <a:r>
              <a:rPr lang="en-US" sz="1900">
                <a:latin typeface="Century Gothic"/>
                <a:ea typeface="Century Gothic"/>
                <a:cs typeface="Century Gothic"/>
                <a:sym typeface="Century Gothic"/>
              </a:rPr>
              <a:t>Y</a:t>
            </a:r>
            <a:r>
              <a:rPr lang="en-US" sz="1900">
                <a:latin typeface="Century Gothic"/>
                <a:ea typeface="Century Gothic"/>
                <a:cs typeface="Century Gothic"/>
                <a:sym typeface="Century Gothic"/>
              </a:rPr>
              <a:t>ork</a:t>
            </a:r>
            <a:r>
              <a:rPr lang="en-US" sz="1900">
                <a:latin typeface="Century Gothic"/>
                <a:ea typeface="Century Gothic"/>
                <a:cs typeface="Century Gothic"/>
                <a:sym typeface="Century Gothic"/>
              </a:rPr>
              <a:t> Times reported that at one point in 2013 that Youtube had more bot visitors than human ones.</a:t>
            </a:r>
            <a:endParaRPr sz="1900">
              <a:latin typeface="Century Gothic"/>
              <a:ea typeface="Century Gothic"/>
              <a:cs typeface="Century Gothic"/>
              <a:sym typeface="Century Gothic"/>
            </a:endParaRPr>
          </a:p>
          <a:p>
            <a:pPr indent="0" lvl="0" marL="457200" rtl="0" algn="l">
              <a:lnSpc>
                <a:spcPct val="115000"/>
              </a:lnSpc>
              <a:spcBef>
                <a:spcPts val="0"/>
              </a:spcBef>
              <a:spcAft>
                <a:spcPts val="0"/>
              </a:spcAft>
              <a:buNone/>
            </a:pPr>
            <a:r>
              <a:t/>
            </a:r>
            <a:endParaRPr sz="1900">
              <a:latin typeface="Century Gothic"/>
              <a:ea typeface="Century Gothic"/>
              <a:cs typeface="Century Gothic"/>
              <a:sym typeface="Century Gothic"/>
            </a:endParaRPr>
          </a:p>
          <a:p>
            <a:pPr indent="-349250" lvl="0" marL="4572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Youtube employees feared that the </a:t>
            </a:r>
            <a:r>
              <a:rPr lang="en-US" sz="1900">
                <a:latin typeface="Century Gothic"/>
                <a:ea typeface="Century Gothic"/>
                <a:cs typeface="Century Gothic"/>
                <a:sym typeface="Century Gothic"/>
              </a:rPr>
              <a:t>website</a:t>
            </a:r>
            <a:r>
              <a:rPr lang="en-US" sz="1900">
                <a:latin typeface="Century Gothic"/>
                <a:ea typeface="Century Gothic"/>
                <a:cs typeface="Century Gothic"/>
                <a:sym typeface="Century Gothic"/>
              </a:rPr>
              <a:t>’s</a:t>
            </a:r>
            <a:r>
              <a:rPr lang="en-US" sz="1900">
                <a:latin typeface="Century Gothic"/>
                <a:ea typeface="Century Gothic"/>
                <a:cs typeface="Century Gothic"/>
                <a:sym typeface="Century Gothic"/>
              </a:rPr>
              <a:t> anti-fraud system will start marking bot traffic as valid and human traffic as fraudulent.</a:t>
            </a:r>
            <a:endParaRPr sz="1900">
              <a:latin typeface="Century Gothic"/>
              <a:ea typeface="Century Gothic"/>
              <a:cs typeface="Century Gothic"/>
              <a:sym typeface="Century Gothic"/>
            </a:endParaRPr>
          </a:p>
          <a:p>
            <a:pPr indent="0" lvl="0" marL="457200" rtl="0" algn="l">
              <a:lnSpc>
                <a:spcPct val="115000"/>
              </a:lnSpc>
              <a:spcBef>
                <a:spcPts val="0"/>
              </a:spcBef>
              <a:spcAft>
                <a:spcPts val="0"/>
              </a:spcAft>
              <a:buNone/>
            </a:pPr>
            <a:r>
              <a:t/>
            </a:r>
            <a:endParaRPr sz="1900">
              <a:latin typeface="Century Gothic"/>
              <a:ea typeface="Century Gothic"/>
              <a:cs typeface="Century Gothic"/>
              <a:sym typeface="Century Gothic"/>
            </a:endParaRPr>
          </a:p>
          <a:p>
            <a:pPr indent="-349250" lvl="0" marL="4572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Post-Inversion, real human users will be considered outliers.</a:t>
            </a:r>
            <a:endParaRPr sz="19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900">
              <a:latin typeface="Century Gothic"/>
              <a:ea typeface="Century Gothic"/>
              <a:cs typeface="Century Gothic"/>
              <a:sym typeface="Century Gothic"/>
            </a:endParaRPr>
          </a:p>
          <a:p>
            <a:pPr indent="-349250" lvl="0" marL="4572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Source - https://www.nytimes.com/interactive/2018/08/11/technology/youtube-fake-view-sellers.html</a:t>
            </a:r>
            <a:endParaRPr sz="1900">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5</a:t>
            </a:r>
            <a:r>
              <a:rPr lang="en-US"/>
              <a:t> metrics that drive the advertising industry</a:t>
            </a:r>
            <a:endParaRPr/>
          </a:p>
        </p:txBody>
      </p:sp>
      <p:sp>
        <p:nvSpPr>
          <p:cNvPr id="484" name="Google Shape;484;p63"/>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5" name="Google Shape;485;p63"/>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486" name="Google Shape;486;p63"/>
          <p:cNvSpPr txBox="1"/>
          <p:nvPr/>
        </p:nvSpPr>
        <p:spPr>
          <a:xfrm>
            <a:off x="439625" y="1544350"/>
            <a:ext cx="10510500" cy="48120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Metrics are countable, trackable, and verifiable. </a:t>
            </a:r>
            <a:endParaRPr sz="1900">
              <a:latin typeface="Century Gothic"/>
              <a:ea typeface="Century Gothic"/>
              <a:cs typeface="Century Gothic"/>
              <a:sym typeface="Century Gothic"/>
            </a:endParaRPr>
          </a:p>
          <a:p>
            <a:pPr indent="0" lvl="0" marL="457200" rtl="0" algn="l">
              <a:lnSpc>
                <a:spcPct val="115000"/>
              </a:lnSpc>
              <a:spcBef>
                <a:spcPts val="0"/>
              </a:spcBef>
              <a:spcAft>
                <a:spcPts val="0"/>
              </a:spcAft>
              <a:buNone/>
            </a:pPr>
            <a:r>
              <a:t/>
            </a:r>
            <a:endParaRPr sz="1900">
              <a:latin typeface="Century Gothic"/>
              <a:ea typeface="Century Gothic"/>
              <a:cs typeface="Century Gothic"/>
              <a:sym typeface="Century Gothic"/>
            </a:endParaRPr>
          </a:p>
          <a:p>
            <a:pPr indent="-349250" lvl="0" marL="4572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Our biggest social and search platforms are supported by metrics.</a:t>
            </a:r>
            <a:endParaRPr sz="19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900">
              <a:latin typeface="Century Gothic"/>
              <a:ea typeface="Century Gothic"/>
              <a:cs typeface="Century Gothic"/>
              <a:sym typeface="Century Gothic"/>
            </a:endParaRPr>
          </a:p>
          <a:p>
            <a:pPr indent="-349250" lvl="0" marL="4572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List of metrics</a:t>
            </a:r>
            <a:endParaRPr sz="1900">
              <a:latin typeface="Century Gothic"/>
              <a:ea typeface="Century Gothic"/>
              <a:cs typeface="Century Gothic"/>
              <a:sym typeface="Century Gothic"/>
            </a:endParaRPr>
          </a:p>
          <a:p>
            <a:pPr indent="-349250" lvl="1" marL="9144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Engaged-views </a:t>
            </a:r>
            <a:endParaRPr sz="1900">
              <a:latin typeface="Century Gothic"/>
              <a:ea typeface="Century Gothic"/>
              <a:cs typeface="Century Gothic"/>
              <a:sym typeface="Century Gothic"/>
            </a:endParaRPr>
          </a:p>
          <a:p>
            <a:pPr indent="-349250" lvl="1" marL="9144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Views</a:t>
            </a:r>
            <a:endParaRPr sz="1900">
              <a:latin typeface="Century Gothic"/>
              <a:ea typeface="Century Gothic"/>
              <a:cs typeface="Century Gothic"/>
              <a:sym typeface="Century Gothic"/>
            </a:endParaRPr>
          </a:p>
          <a:p>
            <a:pPr indent="-349250" lvl="1" marL="9144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Avg. </a:t>
            </a:r>
            <a:r>
              <a:rPr lang="en-US" sz="1900">
                <a:latin typeface="Century Gothic"/>
                <a:ea typeface="Century Gothic"/>
                <a:cs typeface="Century Gothic"/>
                <a:sym typeface="Century Gothic"/>
              </a:rPr>
              <a:t>C</a:t>
            </a:r>
            <a:r>
              <a:rPr lang="en-US" sz="1900">
                <a:latin typeface="Century Gothic"/>
                <a:ea typeface="Century Gothic"/>
                <a:cs typeface="Century Gothic"/>
                <a:sym typeface="Century Gothic"/>
              </a:rPr>
              <a:t>ost per v</a:t>
            </a:r>
            <a:r>
              <a:rPr lang="en-US" sz="1900">
                <a:latin typeface="Century Gothic"/>
                <a:ea typeface="Century Gothic"/>
                <a:cs typeface="Century Gothic"/>
                <a:sym typeface="Century Gothic"/>
              </a:rPr>
              <a:t>iew</a:t>
            </a:r>
            <a:endParaRPr sz="1900">
              <a:latin typeface="Century Gothic"/>
              <a:ea typeface="Century Gothic"/>
              <a:cs typeface="Century Gothic"/>
              <a:sym typeface="Century Gothic"/>
            </a:endParaRPr>
          </a:p>
          <a:p>
            <a:pPr indent="-349250" lvl="1" marL="9144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Watch time</a:t>
            </a:r>
            <a:endParaRPr sz="1900">
              <a:latin typeface="Century Gothic"/>
              <a:ea typeface="Century Gothic"/>
              <a:cs typeface="Century Gothic"/>
              <a:sym typeface="Century Gothic"/>
            </a:endParaRPr>
          </a:p>
          <a:p>
            <a:pPr indent="-349250" lvl="1" marL="914400" rtl="0" algn="l">
              <a:lnSpc>
                <a:spcPct val="115000"/>
              </a:lnSpc>
              <a:spcBef>
                <a:spcPts val="0"/>
              </a:spcBef>
              <a:spcAft>
                <a:spcPts val="0"/>
              </a:spcAft>
              <a:buSzPts val="1900"/>
              <a:buFont typeface="Century Gothic"/>
              <a:buChar char="○"/>
            </a:pPr>
            <a:r>
              <a:rPr lang="en-US" sz="1900">
                <a:latin typeface="Century Gothic"/>
                <a:ea typeface="Century Gothic"/>
                <a:cs typeface="Century Gothic"/>
                <a:sym typeface="Century Gothic"/>
              </a:rPr>
              <a:t>Avg. watch time</a:t>
            </a:r>
            <a:endParaRPr sz="1900">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4"/>
          <p:cNvSpPr txBox="1"/>
          <p:nvPr>
            <p:ph type="title"/>
          </p:nvPr>
        </p:nvSpPr>
        <p:spPr>
          <a:xfrm>
            <a:off x="439615" y="365126"/>
            <a:ext cx="11309700" cy="97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Metrics are fake</a:t>
            </a:r>
            <a:endParaRPr/>
          </a:p>
        </p:txBody>
      </p:sp>
      <p:sp>
        <p:nvSpPr>
          <p:cNvPr id="493" name="Google Shape;493;p64"/>
          <p:cNvSpPr txBox="1"/>
          <p:nvPr>
            <p:ph idx="12" type="sldNum"/>
          </p:nvPr>
        </p:nvSpPr>
        <p:spPr>
          <a:xfrm>
            <a:off x="9006254"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4" name="Google Shape;494;p64"/>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id="495" name="Google Shape;495;p64"/>
          <p:cNvPicPr preferRelativeResize="0"/>
          <p:nvPr/>
        </p:nvPicPr>
        <p:blipFill>
          <a:blip r:embed="rId3">
            <a:alphaModFix/>
          </a:blip>
          <a:stretch>
            <a:fillRect/>
          </a:stretch>
        </p:blipFill>
        <p:spPr>
          <a:xfrm>
            <a:off x="543088" y="1667377"/>
            <a:ext cx="10141176" cy="1349950"/>
          </a:xfrm>
          <a:prstGeom prst="rect">
            <a:avLst/>
          </a:prstGeom>
          <a:noFill/>
          <a:ln>
            <a:noFill/>
          </a:ln>
        </p:spPr>
      </p:pic>
      <p:sp>
        <p:nvSpPr>
          <p:cNvPr id="496" name="Google Shape;496;p64"/>
          <p:cNvSpPr txBox="1"/>
          <p:nvPr/>
        </p:nvSpPr>
        <p:spPr>
          <a:xfrm>
            <a:off x="853588" y="3017325"/>
            <a:ext cx="95202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entury Gothic"/>
                <a:ea typeface="Century Gothic"/>
                <a:cs typeface="Century Gothic"/>
                <a:sym typeface="Century Gothic"/>
              </a:rPr>
              <a:t>https://www.wsj.com/articles/advertisers-allege-facebook-failed-to-disclose-key-metric-error-for-more-than-a-year-1539720524?mod=mhp</a:t>
            </a:r>
            <a:endParaRPr sz="1100">
              <a:latin typeface="Century Gothic"/>
              <a:ea typeface="Century Gothic"/>
              <a:cs typeface="Century Gothic"/>
              <a:sym typeface="Century Gothic"/>
            </a:endParaRPr>
          </a:p>
        </p:txBody>
      </p:sp>
      <p:pic>
        <p:nvPicPr>
          <p:cNvPr id="497" name="Google Shape;497;p64"/>
          <p:cNvPicPr preferRelativeResize="0"/>
          <p:nvPr/>
        </p:nvPicPr>
        <p:blipFill>
          <a:blip r:embed="rId4">
            <a:alphaModFix/>
          </a:blip>
          <a:stretch>
            <a:fillRect/>
          </a:stretch>
        </p:blipFill>
        <p:spPr>
          <a:xfrm>
            <a:off x="543100" y="3491925"/>
            <a:ext cx="6617726" cy="2729700"/>
          </a:xfrm>
          <a:prstGeom prst="rect">
            <a:avLst/>
          </a:prstGeom>
          <a:noFill/>
          <a:ln>
            <a:noFill/>
          </a:ln>
        </p:spPr>
      </p:pic>
      <p:sp>
        <p:nvSpPr>
          <p:cNvPr id="498" name="Google Shape;498;p64"/>
          <p:cNvSpPr txBox="1"/>
          <p:nvPr/>
        </p:nvSpPr>
        <p:spPr>
          <a:xfrm>
            <a:off x="7667025" y="4722500"/>
            <a:ext cx="33303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latin typeface="Century Gothic"/>
                <a:ea typeface="Century Gothic"/>
                <a:cs typeface="Century Gothic"/>
                <a:sym typeface="Century Gothic"/>
              </a:rPr>
              <a:t>https://www.facebook.com/business/news/facebook-video-metrics-update</a:t>
            </a:r>
            <a:endParaRPr sz="1300">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5"/>
          <p:cNvSpPr txBox="1"/>
          <p:nvPr>
            <p:ph type="title"/>
          </p:nvPr>
        </p:nvSpPr>
        <p:spPr>
          <a:xfrm>
            <a:off x="441150" y="355725"/>
            <a:ext cx="113082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The people are fake</a:t>
            </a:r>
            <a:r>
              <a:rPr lang="en-US"/>
              <a:t> - Chinese Click Farm</a:t>
            </a:r>
            <a:endParaRPr b="0" i="0" sz="3200" u="none" cap="none" strike="noStrike">
              <a:solidFill>
                <a:schemeClr val="dk1"/>
              </a:solidFill>
              <a:latin typeface="Century Gothic"/>
              <a:ea typeface="Century Gothic"/>
              <a:cs typeface="Century Gothic"/>
              <a:sym typeface="Century Gothic"/>
            </a:endParaRPr>
          </a:p>
        </p:txBody>
      </p:sp>
      <p:sp>
        <p:nvSpPr>
          <p:cNvPr id="504" name="Google Shape;504;p65"/>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505" name="Google Shape;505;p65"/>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descr="I never tire of looking at videos of Chinese click farms. It's just so surreal to see hundreds of phones playing the same video for the purposes of fake engagement." id="506" name="Google Shape;506;p65" title="Chinese Click Farm">
            <a:hlinkClick r:id="rId3"/>
          </p:cNvPr>
          <p:cNvPicPr preferRelativeResize="0"/>
          <p:nvPr/>
        </p:nvPicPr>
        <p:blipFill>
          <a:blip r:embed="rId4">
            <a:alphaModFix/>
          </a:blip>
          <a:stretch>
            <a:fillRect/>
          </a:stretch>
        </p:blipFill>
        <p:spPr>
          <a:xfrm>
            <a:off x="441151" y="1327125"/>
            <a:ext cx="6044924" cy="4533700"/>
          </a:xfrm>
          <a:prstGeom prst="rect">
            <a:avLst/>
          </a:prstGeom>
          <a:noFill/>
          <a:ln>
            <a:noFill/>
          </a:ln>
        </p:spPr>
      </p:pic>
      <p:sp>
        <p:nvSpPr>
          <p:cNvPr id="507" name="Google Shape;507;p65"/>
          <p:cNvSpPr txBox="1"/>
          <p:nvPr/>
        </p:nvSpPr>
        <p:spPr>
          <a:xfrm>
            <a:off x="2315963" y="5860825"/>
            <a:ext cx="2295300" cy="3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latin typeface="Century Gothic"/>
                <a:ea typeface="Century Gothic"/>
                <a:cs typeface="Century Gothic"/>
                <a:sym typeface="Century Gothic"/>
              </a:rPr>
              <a:t>https://youtu.be/X_pRsSM_sXQ</a:t>
            </a:r>
            <a:endParaRPr sz="1100">
              <a:latin typeface="Century Gothic"/>
              <a:ea typeface="Century Gothic"/>
              <a:cs typeface="Century Gothic"/>
              <a:sym typeface="Century Gothic"/>
            </a:endParaRPr>
          </a:p>
        </p:txBody>
      </p:sp>
      <p:sp>
        <p:nvSpPr>
          <p:cNvPr id="508" name="Google Shape;508;p65"/>
          <p:cNvSpPr txBox="1"/>
          <p:nvPr/>
        </p:nvSpPr>
        <p:spPr>
          <a:xfrm>
            <a:off x="6761250" y="1256975"/>
            <a:ext cx="5127000" cy="46740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Font typeface="Century Gothic"/>
              <a:buChar char="●"/>
            </a:pPr>
            <a:r>
              <a:rPr lang="en-US" sz="1700">
                <a:latin typeface="Century Gothic"/>
                <a:ea typeface="Century Gothic"/>
                <a:cs typeface="Century Gothic"/>
                <a:sym typeface="Century Gothic"/>
              </a:rPr>
              <a:t>5000 Y</a:t>
            </a:r>
            <a:r>
              <a:rPr lang="en-US" sz="1700">
                <a:latin typeface="Century Gothic"/>
                <a:ea typeface="Century Gothic"/>
                <a:cs typeface="Century Gothic"/>
                <a:sym typeface="Century Gothic"/>
              </a:rPr>
              <a:t>outube</a:t>
            </a:r>
            <a:r>
              <a:rPr lang="en-US" sz="1700">
                <a:latin typeface="Century Gothic"/>
                <a:ea typeface="Century Gothic"/>
                <a:cs typeface="Century Gothic"/>
                <a:sym typeface="Century Gothic"/>
              </a:rPr>
              <a:t> views can be bought for with $15</a:t>
            </a:r>
            <a:endParaRPr sz="1700">
              <a:latin typeface="Century Gothic"/>
              <a:ea typeface="Century Gothic"/>
              <a:cs typeface="Century Gothic"/>
              <a:sym typeface="Century Gothic"/>
            </a:endParaRPr>
          </a:p>
          <a:p>
            <a:pPr indent="0" lvl="0" marL="457200" rtl="0" algn="just">
              <a:lnSpc>
                <a:spcPct val="115000"/>
              </a:lnSpc>
              <a:spcBef>
                <a:spcPts val="0"/>
              </a:spcBef>
              <a:spcAft>
                <a:spcPts val="0"/>
              </a:spcAft>
              <a:buNone/>
            </a:pPr>
            <a:r>
              <a:t/>
            </a:r>
            <a:endParaRPr sz="1700">
              <a:latin typeface="Century Gothic"/>
              <a:ea typeface="Century Gothic"/>
              <a:cs typeface="Century Gothic"/>
              <a:sym typeface="Century Gothic"/>
            </a:endParaRPr>
          </a:p>
          <a:p>
            <a:pPr indent="-336550" lvl="0" marL="457200" rtl="0" algn="just">
              <a:lnSpc>
                <a:spcPct val="115000"/>
              </a:lnSpc>
              <a:spcBef>
                <a:spcPts val="0"/>
              </a:spcBef>
              <a:spcAft>
                <a:spcPts val="0"/>
              </a:spcAft>
              <a:buSzPts val="1700"/>
              <a:buFont typeface="Century Gothic"/>
              <a:buChar char="●"/>
            </a:pPr>
            <a:r>
              <a:rPr lang="en-US" sz="1700">
                <a:latin typeface="Century Gothic"/>
                <a:ea typeface="Century Gothic"/>
                <a:cs typeface="Century Gothic"/>
                <a:sym typeface="Century Gothic"/>
              </a:rPr>
              <a:t>These views are brought about by bots</a:t>
            </a:r>
            <a:endParaRPr sz="1700">
              <a:latin typeface="Century Gothic"/>
              <a:ea typeface="Century Gothic"/>
              <a:cs typeface="Century Gothic"/>
              <a:sym typeface="Century Gothic"/>
            </a:endParaRPr>
          </a:p>
          <a:p>
            <a:pPr indent="0" lvl="0" marL="457200" rtl="0" algn="just">
              <a:lnSpc>
                <a:spcPct val="115000"/>
              </a:lnSpc>
              <a:spcBef>
                <a:spcPts val="0"/>
              </a:spcBef>
              <a:spcAft>
                <a:spcPts val="0"/>
              </a:spcAft>
              <a:buNone/>
            </a:pPr>
            <a:r>
              <a:t/>
            </a:r>
            <a:endParaRPr sz="1700">
              <a:latin typeface="Century Gothic"/>
              <a:ea typeface="Century Gothic"/>
              <a:cs typeface="Century Gothic"/>
              <a:sym typeface="Century Gothic"/>
            </a:endParaRPr>
          </a:p>
          <a:p>
            <a:pPr indent="-336550" lvl="0" marL="457200" rtl="0" algn="just">
              <a:lnSpc>
                <a:spcPct val="115000"/>
              </a:lnSpc>
              <a:spcBef>
                <a:spcPts val="0"/>
              </a:spcBef>
              <a:spcAft>
                <a:spcPts val="0"/>
              </a:spcAft>
              <a:buSzPts val="1700"/>
              <a:buFont typeface="Century Gothic"/>
              <a:buChar char="●"/>
            </a:pPr>
            <a:r>
              <a:rPr lang="en-US" sz="1700">
                <a:latin typeface="Century Gothic"/>
                <a:ea typeface="Century Gothic"/>
                <a:cs typeface="Century Gothic"/>
                <a:sym typeface="Century Gothic"/>
              </a:rPr>
              <a:t>At least 70% of videos watched is from the recommendation algorithm of Youtube.</a:t>
            </a:r>
            <a:endParaRPr sz="1700">
              <a:latin typeface="Century Gothic"/>
              <a:ea typeface="Century Gothic"/>
              <a:cs typeface="Century Gothic"/>
              <a:sym typeface="Century Gothic"/>
            </a:endParaRPr>
          </a:p>
          <a:p>
            <a:pPr indent="0" lvl="0" marL="457200" rtl="0" algn="just">
              <a:lnSpc>
                <a:spcPct val="115000"/>
              </a:lnSpc>
              <a:spcBef>
                <a:spcPts val="0"/>
              </a:spcBef>
              <a:spcAft>
                <a:spcPts val="0"/>
              </a:spcAft>
              <a:buNone/>
            </a:pPr>
            <a:r>
              <a:t/>
            </a:r>
            <a:endParaRPr sz="1700">
              <a:latin typeface="Century Gothic"/>
              <a:ea typeface="Century Gothic"/>
              <a:cs typeface="Century Gothic"/>
              <a:sym typeface="Century Gothic"/>
            </a:endParaRPr>
          </a:p>
          <a:p>
            <a:pPr indent="-336550" lvl="0" marL="457200" rtl="0" algn="just">
              <a:lnSpc>
                <a:spcPct val="115000"/>
              </a:lnSpc>
              <a:spcBef>
                <a:spcPts val="0"/>
              </a:spcBef>
              <a:spcAft>
                <a:spcPts val="0"/>
              </a:spcAft>
              <a:buSzPts val="1700"/>
              <a:buFont typeface="Century Gothic"/>
              <a:buChar char="●"/>
            </a:pPr>
            <a:r>
              <a:rPr lang="en-US" sz="1700">
                <a:latin typeface="Century Gothic"/>
                <a:ea typeface="Century Gothic"/>
                <a:cs typeface="Century Gothic"/>
                <a:sym typeface="Century Gothic"/>
              </a:rPr>
              <a:t>The recommendation algorithm works on a </a:t>
            </a:r>
            <a:r>
              <a:rPr lang="en-US" sz="1700">
                <a:latin typeface="Century Gothic"/>
                <a:ea typeface="Century Gothic"/>
                <a:cs typeface="Century Gothic"/>
                <a:sym typeface="Century Gothic"/>
              </a:rPr>
              <a:t>virtuous cycle where more views equal higher ranking.</a:t>
            </a:r>
            <a:r>
              <a:rPr lang="en-US" sz="1700">
                <a:latin typeface="Century Gothic"/>
                <a:ea typeface="Century Gothic"/>
                <a:cs typeface="Century Gothic"/>
                <a:sym typeface="Century Gothic"/>
              </a:rPr>
              <a:t> </a:t>
            </a:r>
            <a:endParaRPr sz="1700">
              <a:latin typeface="Century Gothic"/>
              <a:ea typeface="Century Gothic"/>
              <a:cs typeface="Century Gothic"/>
              <a:sym typeface="Century Gothic"/>
            </a:endParaRPr>
          </a:p>
          <a:p>
            <a:pPr indent="0" lvl="0" marL="457200" rtl="0" algn="just">
              <a:lnSpc>
                <a:spcPct val="115000"/>
              </a:lnSpc>
              <a:spcBef>
                <a:spcPts val="0"/>
              </a:spcBef>
              <a:spcAft>
                <a:spcPts val="0"/>
              </a:spcAft>
              <a:buNone/>
            </a:pPr>
            <a:r>
              <a:t/>
            </a:r>
            <a:endParaRPr sz="1700">
              <a:latin typeface="Century Gothic"/>
              <a:ea typeface="Century Gothic"/>
              <a:cs typeface="Century Gothic"/>
              <a:sym typeface="Century Gothic"/>
            </a:endParaRPr>
          </a:p>
          <a:p>
            <a:pPr indent="-336550" lvl="0" marL="457200" rtl="0" algn="just">
              <a:lnSpc>
                <a:spcPct val="115000"/>
              </a:lnSpc>
              <a:spcBef>
                <a:spcPts val="0"/>
              </a:spcBef>
              <a:spcAft>
                <a:spcPts val="0"/>
              </a:spcAft>
              <a:buSzPts val="1700"/>
              <a:buFont typeface="Century Gothic"/>
              <a:buChar char="●"/>
            </a:pPr>
            <a:r>
              <a:rPr lang="en-US" sz="1700">
                <a:latin typeface="Century Gothic"/>
                <a:ea typeface="Century Gothic"/>
                <a:cs typeface="Century Gothic"/>
                <a:sym typeface="Century Gothic"/>
              </a:rPr>
              <a:t>Source</a:t>
            </a:r>
            <a:r>
              <a:rPr lang="en-US" sz="1700">
                <a:latin typeface="Century Gothic"/>
                <a:ea typeface="Century Gothic"/>
                <a:cs typeface="Century Gothic"/>
                <a:sym typeface="Century Gothic"/>
              </a:rPr>
              <a:t>: https://blog.hootsuite.com/youtube-stats-marketers/</a:t>
            </a:r>
            <a:endParaRPr sz="1700">
              <a:latin typeface="Century Gothic"/>
              <a:ea typeface="Century Gothic"/>
              <a:cs typeface="Century Gothic"/>
              <a:sym typeface="Century Gothic"/>
            </a:endParaRPr>
          </a:p>
          <a:p>
            <a:pPr indent="0" lvl="0" marL="0" rtl="0" algn="just">
              <a:lnSpc>
                <a:spcPct val="115000"/>
              </a:lnSpc>
              <a:spcBef>
                <a:spcPts val="0"/>
              </a:spcBef>
              <a:spcAft>
                <a:spcPts val="0"/>
              </a:spcAft>
              <a:buNone/>
            </a:pPr>
            <a:r>
              <a:rPr lang="en-US" sz="1700">
                <a:latin typeface="Century Gothic"/>
                <a:ea typeface="Century Gothic"/>
                <a:cs typeface="Century Gothic"/>
                <a:sym typeface="Century Gothic"/>
              </a:rPr>
              <a:t> </a:t>
            </a:r>
            <a:endParaRPr sz="1700">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6"/>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Smart Assistants</a:t>
            </a:r>
            <a:endParaRPr b="0" i="0" sz="3200" u="none" cap="none" strike="noStrike">
              <a:solidFill>
                <a:schemeClr val="dk1"/>
              </a:solidFill>
              <a:latin typeface="Century Gothic"/>
              <a:ea typeface="Century Gothic"/>
              <a:cs typeface="Century Gothic"/>
              <a:sym typeface="Century Gothic"/>
            </a:endParaRPr>
          </a:p>
        </p:txBody>
      </p:sp>
      <p:sp>
        <p:nvSpPr>
          <p:cNvPr id="514" name="Google Shape;514;p66"/>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515" name="Google Shape;515;p66"/>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id="516" name="Google Shape;516;p66"/>
          <p:cNvPicPr preferRelativeResize="0"/>
          <p:nvPr/>
        </p:nvPicPr>
        <p:blipFill rotWithShape="1">
          <a:blip r:embed="rId3">
            <a:alphaModFix/>
          </a:blip>
          <a:srcRect b="0" l="0" r="0" t="1883"/>
          <a:stretch/>
        </p:blipFill>
        <p:spPr>
          <a:xfrm>
            <a:off x="2203175" y="1336525"/>
            <a:ext cx="7458224" cy="4376300"/>
          </a:xfrm>
          <a:prstGeom prst="rect">
            <a:avLst/>
          </a:prstGeom>
          <a:noFill/>
          <a:ln>
            <a:noFill/>
          </a:ln>
        </p:spPr>
      </p:pic>
      <p:sp>
        <p:nvSpPr>
          <p:cNvPr id="517" name="Google Shape;517;p66"/>
          <p:cNvSpPr txBox="1"/>
          <p:nvPr/>
        </p:nvSpPr>
        <p:spPr>
          <a:xfrm>
            <a:off x="2436525" y="5879625"/>
            <a:ext cx="67923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https://assets.bwbx.io/images/users/iqjWHBFdfxIU/i7uN23YtExp0/v1/-1x-1.jpg</a:t>
            </a:r>
            <a:endParaRPr sz="1200">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7"/>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The bots are fake - Hyper intelligent smart assistants</a:t>
            </a:r>
            <a:endParaRPr b="0" i="0" sz="3200" u="none" cap="none" strike="noStrike">
              <a:solidFill>
                <a:schemeClr val="dk1"/>
              </a:solidFill>
              <a:latin typeface="Century Gothic"/>
              <a:ea typeface="Century Gothic"/>
              <a:cs typeface="Century Gothic"/>
              <a:sym typeface="Century Gothic"/>
            </a:endParaRPr>
          </a:p>
        </p:txBody>
      </p:sp>
      <p:sp>
        <p:nvSpPr>
          <p:cNvPr id="523" name="Google Shape;523;p67"/>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524" name="Google Shape;524;p67"/>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id="525" name="Google Shape;525;p67"/>
          <p:cNvPicPr preferRelativeResize="0"/>
          <p:nvPr/>
        </p:nvPicPr>
        <p:blipFill>
          <a:blip r:embed="rId3">
            <a:alphaModFix/>
          </a:blip>
          <a:stretch>
            <a:fillRect/>
          </a:stretch>
        </p:blipFill>
        <p:spPr>
          <a:xfrm>
            <a:off x="368775" y="1498350"/>
            <a:ext cx="11309699" cy="2043694"/>
          </a:xfrm>
          <a:prstGeom prst="rect">
            <a:avLst/>
          </a:prstGeom>
          <a:noFill/>
          <a:ln>
            <a:noFill/>
          </a:ln>
        </p:spPr>
      </p:pic>
      <p:sp>
        <p:nvSpPr>
          <p:cNvPr id="526" name="Google Shape;526;p67"/>
          <p:cNvSpPr txBox="1"/>
          <p:nvPr/>
        </p:nvSpPr>
        <p:spPr>
          <a:xfrm>
            <a:off x="1730975" y="3574825"/>
            <a:ext cx="8523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https://www.bloomberg.com/news/articles/2016-04-18/the-humans-hiding-behind-the-chatbots</a:t>
            </a:r>
            <a:endParaRPr sz="1200">
              <a:latin typeface="Century Gothic"/>
              <a:ea typeface="Century Gothic"/>
              <a:cs typeface="Century Gothic"/>
              <a:sym typeface="Century Gothic"/>
            </a:endParaRPr>
          </a:p>
        </p:txBody>
      </p:sp>
      <p:sp>
        <p:nvSpPr>
          <p:cNvPr id="527" name="Google Shape;527;p67"/>
          <p:cNvSpPr txBox="1"/>
          <p:nvPr/>
        </p:nvSpPr>
        <p:spPr>
          <a:xfrm>
            <a:off x="743200" y="4440300"/>
            <a:ext cx="10730400" cy="818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Amy Ingram from X.ai and M from Facebook were found to be highly regulated by humans which made the assistants demonstrate hyper smart artificial intelligence.</a:t>
            </a:r>
            <a:endParaRPr sz="1800">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8"/>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Authenticity of Businesses - Amazon Seller</a:t>
            </a:r>
            <a:endParaRPr b="0" i="0" sz="3200" u="none" cap="none" strike="noStrike">
              <a:solidFill>
                <a:schemeClr val="dk1"/>
              </a:solidFill>
              <a:latin typeface="Century Gothic"/>
              <a:ea typeface="Century Gothic"/>
              <a:cs typeface="Century Gothic"/>
              <a:sym typeface="Century Gothic"/>
            </a:endParaRPr>
          </a:p>
        </p:txBody>
      </p:sp>
      <p:sp>
        <p:nvSpPr>
          <p:cNvPr id="533" name="Google Shape;533;p68"/>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534" name="Google Shape;534;p68"/>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535" name="Google Shape;535;p68"/>
          <p:cNvSpPr txBox="1"/>
          <p:nvPr/>
        </p:nvSpPr>
        <p:spPr>
          <a:xfrm>
            <a:off x="1721325" y="3207775"/>
            <a:ext cx="8523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https://sellercentral.amazon.com/gp/help/external/G202010130?language=en_US</a:t>
            </a:r>
            <a:endParaRPr sz="1200">
              <a:latin typeface="Century Gothic"/>
              <a:ea typeface="Century Gothic"/>
              <a:cs typeface="Century Gothic"/>
              <a:sym typeface="Century Gothic"/>
            </a:endParaRPr>
          </a:p>
        </p:txBody>
      </p:sp>
      <p:pic>
        <p:nvPicPr>
          <p:cNvPr id="536" name="Google Shape;536;p68"/>
          <p:cNvPicPr preferRelativeResize="0"/>
          <p:nvPr/>
        </p:nvPicPr>
        <p:blipFill>
          <a:blip r:embed="rId3">
            <a:alphaModFix/>
          </a:blip>
          <a:stretch>
            <a:fillRect/>
          </a:stretch>
        </p:blipFill>
        <p:spPr>
          <a:xfrm>
            <a:off x="886950" y="1440626"/>
            <a:ext cx="10191750" cy="1676400"/>
          </a:xfrm>
          <a:prstGeom prst="rect">
            <a:avLst/>
          </a:prstGeom>
          <a:noFill/>
          <a:ln>
            <a:noFill/>
          </a:ln>
        </p:spPr>
      </p:pic>
      <p:pic>
        <p:nvPicPr>
          <p:cNvPr id="537" name="Google Shape;537;p68"/>
          <p:cNvPicPr preferRelativeResize="0"/>
          <p:nvPr/>
        </p:nvPicPr>
        <p:blipFill>
          <a:blip r:embed="rId4">
            <a:alphaModFix/>
          </a:blip>
          <a:stretch>
            <a:fillRect/>
          </a:stretch>
        </p:blipFill>
        <p:spPr>
          <a:xfrm>
            <a:off x="990475" y="3734950"/>
            <a:ext cx="10191750" cy="1009650"/>
          </a:xfrm>
          <a:prstGeom prst="rect">
            <a:avLst/>
          </a:prstGeom>
          <a:noFill/>
          <a:ln>
            <a:noFill/>
          </a:ln>
        </p:spPr>
      </p:pic>
      <p:sp>
        <p:nvSpPr>
          <p:cNvPr id="538" name="Google Shape;538;p68"/>
          <p:cNvSpPr txBox="1"/>
          <p:nvPr/>
        </p:nvSpPr>
        <p:spPr>
          <a:xfrm>
            <a:off x="1721325" y="5032250"/>
            <a:ext cx="8523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https://sellercentral.amazon.com/gp/help/external/201165970</a:t>
            </a:r>
            <a:endParaRPr sz="1200">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9"/>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 The businesses are fake</a:t>
            </a:r>
            <a:endParaRPr/>
          </a:p>
        </p:txBody>
      </p:sp>
      <p:sp>
        <p:nvSpPr>
          <p:cNvPr id="544" name="Google Shape;544;p69"/>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545" name="Google Shape;545;p69"/>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id="546" name="Google Shape;546;p69"/>
          <p:cNvPicPr preferRelativeResize="0"/>
          <p:nvPr/>
        </p:nvPicPr>
        <p:blipFill>
          <a:blip r:embed="rId3">
            <a:alphaModFix/>
          </a:blip>
          <a:stretch>
            <a:fillRect/>
          </a:stretch>
        </p:blipFill>
        <p:spPr>
          <a:xfrm>
            <a:off x="439625" y="1537200"/>
            <a:ext cx="6205877" cy="3653625"/>
          </a:xfrm>
          <a:prstGeom prst="rect">
            <a:avLst/>
          </a:prstGeom>
          <a:noFill/>
          <a:ln>
            <a:noFill/>
          </a:ln>
        </p:spPr>
      </p:pic>
      <p:sp>
        <p:nvSpPr>
          <p:cNvPr id="547" name="Google Shape;547;p69"/>
          <p:cNvSpPr txBox="1"/>
          <p:nvPr/>
        </p:nvSpPr>
        <p:spPr>
          <a:xfrm>
            <a:off x="3529325" y="5284450"/>
            <a:ext cx="6205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entury Gothic"/>
                <a:ea typeface="Century Gothic"/>
                <a:cs typeface="Century Gothic"/>
                <a:sym typeface="Century Gothic"/>
              </a:rPr>
              <a:t>https://www.nytimes.com/interactive/2018/11/27/style/what-is-inside-this-internet-rabbit-hole.html</a:t>
            </a:r>
            <a:endParaRPr sz="1000">
              <a:latin typeface="Century Gothic"/>
              <a:ea typeface="Century Gothic"/>
              <a:cs typeface="Century Gothic"/>
              <a:sym typeface="Century Gothic"/>
            </a:endParaRPr>
          </a:p>
        </p:txBody>
      </p:sp>
      <p:pic>
        <p:nvPicPr>
          <p:cNvPr id="548" name="Google Shape;548;p69" title="v1.mp4">
            <a:hlinkClick r:id="rId4"/>
          </p:cNvPr>
          <p:cNvPicPr preferRelativeResize="0"/>
          <p:nvPr/>
        </p:nvPicPr>
        <p:blipFill>
          <a:blip r:embed="rId5">
            <a:alphaModFix/>
          </a:blip>
          <a:stretch>
            <a:fillRect/>
          </a:stretch>
        </p:blipFill>
        <p:spPr>
          <a:xfrm>
            <a:off x="7628625" y="2447588"/>
            <a:ext cx="3657625" cy="2743225"/>
          </a:xfrm>
          <a:prstGeom prst="rect">
            <a:avLst/>
          </a:prstGeom>
          <a:noFill/>
          <a:ln>
            <a:noFill/>
          </a:ln>
        </p:spPr>
      </p:pic>
      <p:sp>
        <p:nvSpPr>
          <p:cNvPr id="549" name="Google Shape;549;p69"/>
          <p:cNvSpPr txBox="1"/>
          <p:nvPr/>
        </p:nvSpPr>
        <p:spPr>
          <a:xfrm>
            <a:off x="7628638" y="1740050"/>
            <a:ext cx="3657600" cy="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141 LLCs registered in the same address</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0"/>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Selling products at inflated prices on Amazon</a:t>
            </a:r>
            <a:endParaRPr/>
          </a:p>
        </p:txBody>
      </p:sp>
      <p:sp>
        <p:nvSpPr>
          <p:cNvPr id="555" name="Google Shape;555;p70"/>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556" name="Google Shape;556;p70"/>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id="557" name="Google Shape;557;p70"/>
          <p:cNvPicPr preferRelativeResize="0"/>
          <p:nvPr/>
        </p:nvPicPr>
        <p:blipFill>
          <a:blip r:embed="rId3">
            <a:alphaModFix/>
          </a:blip>
          <a:stretch>
            <a:fillRect/>
          </a:stretch>
        </p:blipFill>
        <p:spPr>
          <a:xfrm>
            <a:off x="2637950" y="2166938"/>
            <a:ext cx="6667500" cy="2524125"/>
          </a:xfrm>
          <a:prstGeom prst="rect">
            <a:avLst/>
          </a:prstGeom>
          <a:noFill/>
          <a:ln>
            <a:noFill/>
          </a:ln>
        </p:spPr>
      </p:pic>
      <p:sp>
        <p:nvSpPr>
          <p:cNvPr id="558" name="Google Shape;558;p70"/>
          <p:cNvSpPr txBox="1"/>
          <p:nvPr/>
        </p:nvSpPr>
        <p:spPr>
          <a:xfrm>
            <a:off x="2993100" y="5030475"/>
            <a:ext cx="6205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entury Gothic"/>
                <a:ea typeface="Century Gothic"/>
                <a:cs typeface="Century Gothic"/>
                <a:sym typeface="Century Gothic"/>
              </a:rPr>
              <a:t>https://www.nytimes.com/interactive/2018/11/27/style/what-is-inside-this-internet-rabbit-hole.html</a:t>
            </a:r>
            <a:endParaRPr sz="1000">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1"/>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Fake reseller’s business methodology</a:t>
            </a:r>
            <a:endParaRPr/>
          </a:p>
        </p:txBody>
      </p:sp>
      <p:sp>
        <p:nvSpPr>
          <p:cNvPr id="564" name="Google Shape;564;p71"/>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565" name="Google Shape;565;p71"/>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grpSp>
        <p:nvGrpSpPr>
          <p:cNvPr id="566" name="Google Shape;566;p71"/>
          <p:cNvGrpSpPr/>
          <p:nvPr/>
        </p:nvGrpSpPr>
        <p:grpSpPr>
          <a:xfrm>
            <a:off x="3702917" y="2329802"/>
            <a:ext cx="3099303" cy="2501628"/>
            <a:chOff x="3071457" y="2013875"/>
            <a:chExt cx="1944600" cy="1569600"/>
          </a:xfrm>
        </p:grpSpPr>
        <p:sp>
          <p:nvSpPr>
            <p:cNvPr id="567" name="Google Shape;567;p71"/>
            <p:cNvSpPr/>
            <p:nvPr/>
          </p:nvSpPr>
          <p:spPr>
            <a:xfrm flipH="1" rot="10800000">
              <a:off x="3071457" y="2013875"/>
              <a:ext cx="1944600" cy="1569600"/>
            </a:xfrm>
            <a:prstGeom prst="round2DiagRect">
              <a:avLst>
                <a:gd fmla="val 0" name="adj1"/>
                <a:gd fmla="val 17764" name="adj2"/>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8" name="Google Shape;568;p71"/>
            <p:cNvSpPr txBox="1"/>
            <p:nvPr/>
          </p:nvSpPr>
          <p:spPr>
            <a:xfrm>
              <a:off x="3316102" y="2256385"/>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latin typeface="Roboto"/>
                  <a:ea typeface="Roboto"/>
                  <a:cs typeface="Roboto"/>
                  <a:sym typeface="Roboto"/>
                </a:rPr>
                <a:t>List on Amazon</a:t>
              </a:r>
              <a:endParaRPr sz="1500">
                <a:solidFill>
                  <a:srgbClr val="FFFFFF"/>
                </a:solidFill>
                <a:latin typeface="Roboto"/>
                <a:ea typeface="Roboto"/>
                <a:cs typeface="Roboto"/>
                <a:sym typeface="Roboto"/>
              </a:endParaRPr>
            </a:p>
          </p:txBody>
        </p:sp>
        <p:sp>
          <p:nvSpPr>
            <p:cNvPr id="569" name="Google Shape;569;p71"/>
            <p:cNvSpPr txBox="1"/>
            <p:nvPr/>
          </p:nvSpPr>
          <p:spPr>
            <a:xfrm>
              <a:off x="3316095" y="2716341"/>
              <a:ext cx="1451700" cy="649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a:solidFill>
                    <a:srgbClr val="FFFFFF"/>
                  </a:solidFill>
                  <a:latin typeface="Roboto"/>
                  <a:ea typeface="Roboto"/>
                  <a:cs typeface="Roboto"/>
                  <a:sym typeface="Roboto"/>
                </a:rPr>
                <a:t>List the products on Amazon with inflated prices using multiple fake businesses</a:t>
              </a:r>
              <a:endParaRPr>
                <a:solidFill>
                  <a:srgbClr val="FFFFFF"/>
                </a:solidFill>
                <a:latin typeface="Roboto"/>
                <a:ea typeface="Roboto"/>
                <a:cs typeface="Roboto"/>
                <a:sym typeface="Roboto"/>
              </a:endParaRPr>
            </a:p>
          </p:txBody>
        </p:sp>
      </p:grpSp>
      <p:grpSp>
        <p:nvGrpSpPr>
          <p:cNvPr id="570" name="Google Shape;570;p71"/>
          <p:cNvGrpSpPr/>
          <p:nvPr/>
        </p:nvGrpSpPr>
        <p:grpSpPr>
          <a:xfrm>
            <a:off x="607418" y="2329802"/>
            <a:ext cx="3099303" cy="2501628"/>
            <a:chOff x="1126863" y="2013875"/>
            <a:chExt cx="1944600" cy="1569600"/>
          </a:xfrm>
        </p:grpSpPr>
        <p:sp>
          <p:nvSpPr>
            <p:cNvPr id="571" name="Google Shape;571;p71"/>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2" name="Google Shape;572;p71"/>
            <p:cNvSpPr txBox="1"/>
            <p:nvPr/>
          </p:nvSpPr>
          <p:spPr>
            <a:xfrm>
              <a:off x="1351627" y="2256385"/>
              <a:ext cx="14517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latin typeface="Roboto"/>
                  <a:ea typeface="Roboto"/>
                  <a:cs typeface="Roboto"/>
                  <a:sym typeface="Roboto"/>
                </a:rPr>
                <a:t>Buy Wholesale</a:t>
              </a:r>
              <a:endParaRPr sz="1500">
                <a:solidFill>
                  <a:srgbClr val="FFFFFF"/>
                </a:solidFill>
                <a:latin typeface="Roboto"/>
                <a:ea typeface="Roboto"/>
                <a:cs typeface="Roboto"/>
                <a:sym typeface="Roboto"/>
              </a:endParaRPr>
            </a:p>
          </p:txBody>
        </p:sp>
        <p:sp>
          <p:nvSpPr>
            <p:cNvPr id="573" name="Google Shape;573;p71"/>
            <p:cNvSpPr txBox="1"/>
            <p:nvPr/>
          </p:nvSpPr>
          <p:spPr>
            <a:xfrm>
              <a:off x="1351628" y="2716340"/>
              <a:ext cx="1451700" cy="691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a:solidFill>
                    <a:srgbClr val="FFFFFF"/>
                  </a:solidFill>
                  <a:latin typeface="Roboto"/>
                  <a:ea typeface="Roboto"/>
                  <a:cs typeface="Roboto"/>
                  <a:sym typeface="Roboto"/>
                </a:rPr>
                <a:t>Buy the products at a cheap price wholesale in or outside Amazon</a:t>
              </a:r>
              <a:endParaRPr>
                <a:solidFill>
                  <a:srgbClr val="FFFFFF"/>
                </a:solidFill>
                <a:latin typeface="Roboto"/>
                <a:ea typeface="Roboto"/>
                <a:cs typeface="Roboto"/>
                <a:sym typeface="Roboto"/>
              </a:endParaRPr>
            </a:p>
          </p:txBody>
        </p:sp>
      </p:grpSp>
      <p:grpSp>
        <p:nvGrpSpPr>
          <p:cNvPr id="574" name="Google Shape;574;p71"/>
          <p:cNvGrpSpPr/>
          <p:nvPr/>
        </p:nvGrpSpPr>
        <p:grpSpPr>
          <a:xfrm>
            <a:off x="6798234" y="2329802"/>
            <a:ext cx="4783313" cy="2501628"/>
            <a:chOff x="5015938" y="2013875"/>
            <a:chExt cx="3001200" cy="1569600"/>
          </a:xfrm>
        </p:grpSpPr>
        <p:sp>
          <p:nvSpPr>
            <p:cNvPr id="575" name="Google Shape;575;p71"/>
            <p:cNvSpPr/>
            <p:nvPr/>
          </p:nvSpPr>
          <p:spPr>
            <a:xfrm>
              <a:off x="5015938" y="2013875"/>
              <a:ext cx="3001200" cy="1569600"/>
            </a:xfrm>
            <a:prstGeom prst="round2DiagRect">
              <a:avLst>
                <a:gd fmla="val 0" name="adj1"/>
                <a:gd fmla="val 17764" name="adj2"/>
              </a:avLst>
            </a:prstGeom>
            <a:solidFill>
              <a:srgbClr val="0944A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576" name="Google Shape;576;p71"/>
            <p:cNvSpPr txBox="1"/>
            <p:nvPr/>
          </p:nvSpPr>
          <p:spPr>
            <a:xfrm>
              <a:off x="5360226" y="2256387"/>
              <a:ext cx="2417100" cy="459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500">
                  <a:solidFill>
                    <a:srgbClr val="FFFFFF"/>
                  </a:solidFill>
                  <a:latin typeface="Roboto"/>
                  <a:ea typeface="Roboto"/>
                  <a:cs typeface="Roboto"/>
                  <a:sym typeface="Roboto"/>
                </a:rPr>
                <a:t>Cash In</a:t>
              </a:r>
              <a:endParaRPr sz="1500">
                <a:solidFill>
                  <a:srgbClr val="FFFFFF"/>
                </a:solidFill>
                <a:latin typeface="Roboto"/>
                <a:ea typeface="Roboto"/>
                <a:cs typeface="Roboto"/>
                <a:sym typeface="Roboto"/>
              </a:endParaRPr>
            </a:p>
          </p:txBody>
        </p:sp>
        <p:sp>
          <p:nvSpPr>
            <p:cNvPr id="577" name="Google Shape;577;p71"/>
            <p:cNvSpPr txBox="1"/>
            <p:nvPr/>
          </p:nvSpPr>
          <p:spPr>
            <a:xfrm>
              <a:off x="5360215" y="2716365"/>
              <a:ext cx="2417100" cy="698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US">
                  <a:solidFill>
                    <a:srgbClr val="FFFFFF"/>
                  </a:solidFill>
                  <a:latin typeface="Roboto"/>
                  <a:ea typeface="Roboto"/>
                  <a:cs typeface="Roboto"/>
                  <a:sym typeface="Roboto"/>
                </a:rPr>
                <a:t>Wait for an unsuspecting customer to buy the product </a:t>
              </a:r>
              <a:r>
                <a:rPr lang="en-US">
                  <a:solidFill>
                    <a:srgbClr val="FFFFFF"/>
                  </a:solidFill>
                  <a:latin typeface="Roboto"/>
                  <a:ea typeface="Roboto"/>
                  <a:cs typeface="Roboto"/>
                  <a:sym typeface="Roboto"/>
                </a:rPr>
                <a:t>even though</a:t>
              </a:r>
              <a:r>
                <a:rPr lang="en-US">
                  <a:solidFill>
                    <a:srgbClr val="FFFFFF"/>
                  </a:solidFill>
                  <a:latin typeface="Roboto"/>
                  <a:ea typeface="Roboto"/>
                  <a:cs typeface="Roboto"/>
                  <a:sym typeface="Roboto"/>
                </a:rPr>
                <a:t> the same product with a different name will be available at a </a:t>
              </a:r>
              <a:r>
                <a:rPr lang="en-US">
                  <a:solidFill>
                    <a:srgbClr val="FFFFFF"/>
                  </a:solidFill>
                  <a:latin typeface="Roboto"/>
                  <a:ea typeface="Roboto"/>
                  <a:cs typeface="Roboto"/>
                  <a:sym typeface="Roboto"/>
                </a:rPr>
                <a:t>considerably</a:t>
              </a:r>
              <a:r>
                <a:rPr lang="en-US">
                  <a:solidFill>
                    <a:srgbClr val="FFFFFF"/>
                  </a:solidFill>
                  <a:latin typeface="Roboto"/>
                  <a:ea typeface="Roboto"/>
                  <a:cs typeface="Roboto"/>
                  <a:sym typeface="Roboto"/>
                </a:rPr>
                <a:t> cheaper price</a:t>
              </a:r>
              <a:endParaRPr>
                <a:solidFill>
                  <a:srgbClr val="FFFFFF"/>
                </a:solidFill>
                <a:latin typeface="Roboto"/>
                <a:ea typeface="Roboto"/>
                <a:cs typeface="Roboto"/>
                <a:sym typeface="Roboto"/>
              </a:endParaRPr>
            </a:p>
          </p:txBody>
        </p:sp>
      </p:grpSp>
      <p:grpSp>
        <p:nvGrpSpPr>
          <p:cNvPr id="578" name="Google Shape;578;p71"/>
          <p:cNvGrpSpPr/>
          <p:nvPr/>
        </p:nvGrpSpPr>
        <p:grpSpPr>
          <a:xfrm>
            <a:off x="6590251" y="3425605"/>
            <a:ext cx="416880" cy="415013"/>
            <a:chOff x="4858109" y="2631368"/>
            <a:chExt cx="316442" cy="315000"/>
          </a:xfrm>
        </p:grpSpPr>
        <p:sp>
          <p:nvSpPr>
            <p:cNvPr id="579" name="Google Shape;579;p71"/>
            <p:cNvSpPr/>
            <p:nvPr/>
          </p:nvSpPr>
          <p:spPr>
            <a:xfrm>
              <a:off x="4859551" y="2631368"/>
              <a:ext cx="315000" cy="3150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0" name="Google Shape;580;p71"/>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br>
                <a:rPr lang="en-US" sz="1900"/>
              </a:br>
              <a:endParaRPr sz="1900"/>
            </a:p>
          </p:txBody>
        </p:sp>
      </p:grpSp>
      <p:grpSp>
        <p:nvGrpSpPr>
          <p:cNvPr id="581" name="Google Shape;581;p71"/>
          <p:cNvGrpSpPr/>
          <p:nvPr/>
        </p:nvGrpSpPr>
        <p:grpSpPr>
          <a:xfrm>
            <a:off x="3503042" y="3425664"/>
            <a:ext cx="414987" cy="414987"/>
            <a:chOff x="3157188" y="909150"/>
            <a:chExt cx="470400" cy="470400"/>
          </a:xfrm>
        </p:grpSpPr>
        <p:sp>
          <p:nvSpPr>
            <p:cNvPr id="582" name="Google Shape;582;p71"/>
            <p:cNvSpPr/>
            <p:nvPr/>
          </p:nvSpPr>
          <p:spPr>
            <a:xfrm>
              <a:off x="3157188" y="909150"/>
              <a:ext cx="470400" cy="470400"/>
            </a:xfrm>
            <a:prstGeom prst="ellipse">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3" name="Google Shape;583;p71"/>
            <p:cNvSpPr/>
            <p:nvPr/>
          </p:nvSpPr>
          <p:spPr>
            <a:xfrm>
              <a:off x="3243138" y="995100"/>
              <a:ext cx="298500" cy="298500"/>
            </a:xfrm>
            <a:prstGeom prst="mathPlus">
              <a:avLst>
                <a:gd fmla="val 9900" name="adj1"/>
              </a:avLst>
            </a:prstGeom>
            <a:solidFill>
              <a:srgbClr val="307BF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Parts of the Internet that we will be focusing on</a:t>
            </a:r>
            <a:endParaRPr b="0" i="0" sz="3200" u="none" cap="none" strike="noStrike">
              <a:solidFill>
                <a:schemeClr val="dk1"/>
              </a:solidFill>
              <a:latin typeface="Century Gothic"/>
              <a:ea typeface="Century Gothic"/>
              <a:cs typeface="Century Gothic"/>
              <a:sym typeface="Century Gothic"/>
            </a:endParaRPr>
          </a:p>
        </p:txBody>
      </p:sp>
      <p:sp>
        <p:nvSpPr>
          <p:cNvPr id="323" name="Google Shape;323;p45"/>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24" name="Google Shape;324;p45"/>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325" name="Google Shape;325;p45"/>
          <p:cNvSpPr txBox="1"/>
          <p:nvPr/>
        </p:nvSpPr>
        <p:spPr>
          <a:xfrm>
            <a:off x="439625" y="1554375"/>
            <a:ext cx="10161600" cy="38616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People</a:t>
            </a:r>
            <a:endParaRPr sz="2400">
              <a:latin typeface="Century Gothic"/>
              <a:ea typeface="Century Gothic"/>
              <a:cs typeface="Century Gothic"/>
              <a:sym typeface="Century Gothic"/>
            </a:endParaRPr>
          </a:p>
          <a:p>
            <a:pPr indent="-381000" lvl="0" marL="457200" rtl="0" algn="l">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Metics</a:t>
            </a:r>
            <a:endParaRPr sz="2400">
              <a:latin typeface="Century Gothic"/>
              <a:ea typeface="Century Gothic"/>
              <a:cs typeface="Century Gothic"/>
              <a:sym typeface="Century Gothic"/>
            </a:endParaRPr>
          </a:p>
          <a:p>
            <a:pPr indent="-381000" lvl="0" marL="457200" rtl="0" algn="l">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Content</a:t>
            </a:r>
            <a:endParaRPr sz="2400">
              <a:latin typeface="Century Gothic"/>
              <a:ea typeface="Century Gothic"/>
              <a:cs typeface="Century Gothic"/>
              <a:sym typeface="Century Gothic"/>
            </a:endParaRPr>
          </a:p>
          <a:p>
            <a:pPr indent="-381000" lvl="0" marL="457200" rtl="0" algn="l">
              <a:lnSpc>
                <a:spcPct val="150000"/>
              </a:lnSpc>
              <a:spcBef>
                <a:spcPts val="0"/>
              </a:spcBef>
              <a:spcAft>
                <a:spcPts val="0"/>
              </a:spcAft>
              <a:buSzPts val="2400"/>
              <a:buFont typeface="Century Gothic"/>
              <a:buChar char="●"/>
            </a:pPr>
            <a:r>
              <a:rPr lang="en-US" sz="2400">
                <a:latin typeface="Century Gothic"/>
                <a:ea typeface="Century Gothic"/>
                <a:cs typeface="Century Gothic"/>
                <a:sym typeface="Century Gothic"/>
              </a:rPr>
              <a:t>Business</a:t>
            </a:r>
            <a:endParaRPr sz="2400">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2"/>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Content is fake - Image</a:t>
            </a:r>
            <a:endParaRPr/>
          </a:p>
        </p:txBody>
      </p:sp>
      <p:sp>
        <p:nvSpPr>
          <p:cNvPr id="589" name="Google Shape;589;p72"/>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590" name="Google Shape;590;p72"/>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id="591" name="Google Shape;591;p72"/>
          <p:cNvPicPr preferRelativeResize="0"/>
          <p:nvPr/>
        </p:nvPicPr>
        <p:blipFill>
          <a:blip r:embed="rId3">
            <a:alphaModFix/>
          </a:blip>
          <a:stretch>
            <a:fillRect/>
          </a:stretch>
        </p:blipFill>
        <p:spPr>
          <a:xfrm>
            <a:off x="439613" y="1620600"/>
            <a:ext cx="7542875" cy="3771450"/>
          </a:xfrm>
          <a:prstGeom prst="rect">
            <a:avLst/>
          </a:prstGeom>
          <a:noFill/>
          <a:ln>
            <a:noFill/>
          </a:ln>
        </p:spPr>
      </p:pic>
      <p:sp>
        <p:nvSpPr>
          <p:cNvPr id="592" name="Google Shape;592;p72"/>
          <p:cNvSpPr txBox="1"/>
          <p:nvPr/>
        </p:nvSpPr>
        <p:spPr>
          <a:xfrm>
            <a:off x="1462763" y="5392050"/>
            <a:ext cx="54966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https://careerswithstem.com.au/deep-fakes-this-person-does-not-exist/</a:t>
            </a:r>
            <a:endParaRPr sz="1200">
              <a:latin typeface="Century Gothic"/>
              <a:ea typeface="Century Gothic"/>
              <a:cs typeface="Century Gothic"/>
              <a:sym typeface="Century Gothic"/>
            </a:endParaRPr>
          </a:p>
        </p:txBody>
      </p:sp>
      <p:sp>
        <p:nvSpPr>
          <p:cNvPr id="593" name="Google Shape;593;p72"/>
          <p:cNvSpPr txBox="1"/>
          <p:nvPr/>
        </p:nvSpPr>
        <p:spPr>
          <a:xfrm>
            <a:off x="8344350" y="2751600"/>
            <a:ext cx="3480600" cy="135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None of these people actually exist</a:t>
            </a:r>
            <a:endParaRPr>
              <a:latin typeface="Century Gothic"/>
              <a:ea typeface="Century Gothic"/>
              <a:cs typeface="Century Gothic"/>
              <a:sym typeface="Century Gothic"/>
            </a:endParaRPr>
          </a:p>
          <a:p>
            <a:pPr indent="0" lvl="0" marL="457200" rtl="0" algn="l">
              <a:spcBef>
                <a:spcPts val="0"/>
              </a:spcBef>
              <a:spcAft>
                <a:spcPts val="0"/>
              </a:spcAft>
              <a:buNone/>
            </a:pPr>
            <a:r>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Generated using DeepFakes technology</a:t>
            </a:r>
            <a:endParaRPr>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3"/>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Content is fake - Video</a:t>
            </a:r>
            <a:endParaRPr/>
          </a:p>
        </p:txBody>
      </p:sp>
      <p:sp>
        <p:nvSpPr>
          <p:cNvPr id="599" name="Google Shape;599;p73"/>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600" name="Google Shape;600;p73"/>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descr="Funny cars in tractor bowling with giant bowling balls and bowling pins and colored superheroes to learn colors. 3D Animation and Nursery Rhymes for Babies. Educational cartoon for Kids and Toddlers. Awesome stunts and long fall on tractor. Mickey Mouse, Spiderman, Hulk, Frozen Elsa, Joker, Goku, Superman and other superheroes on their own colored cars and tractors." id="601" name="Google Shape;601;p73" title="FUN LEARN COLORS CARS IN TRACTOR w/ Superheroes 3D Animation for Children and Babies">
            <a:hlinkClick r:id="rId3"/>
          </p:cNvPr>
          <p:cNvPicPr preferRelativeResize="0"/>
          <p:nvPr/>
        </p:nvPicPr>
        <p:blipFill>
          <a:blip r:embed="rId4">
            <a:alphaModFix/>
          </a:blip>
          <a:stretch>
            <a:fillRect/>
          </a:stretch>
        </p:blipFill>
        <p:spPr>
          <a:xfrm>
            <a:off x="439625" y="1336525"/>
            <a:ext cx="6007300" cy="4505475"/>
          </a:xfrm>
          <a:prstGeom prst="rect">
            <a:avLst/>
          </a:prstGeom>
          <a:noFill/>
          <a:ln>
            <a:noFill/>
          </a:ln>
        </p:spPr>
      </p:pic>
      <p:sp>
        <p:nvSpPr>
          <p:cNvPr id="602" name="Google Shape;602;p73"/>
          <p:cNvSpPr txBox="1"/>
          <p:nvPr/>
        </p:nvSpPr>
        <p:spPr>
          <a:xfrm>
            <a:off x="6876825" y="2229813"/>
            <a:ext cx="4731900" cy="2718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Century Gothic"/>
              <a:buChar char="●"/>
            </a:pPr>
            <a:r>
              <a:rPr lang="en-US" sz="1500">
                <a:latin typeface="Century Gothic"/>
                <a:ea typeface="Century Gothic"/>
                <a:cs typeface="Century Gothic"/>
                <a:sym typeface="Century Gothic"/>
              </a:rPr>
              <a:t>Many content providers are generating massive amounts of low quality videos that feature famous and iconic characters.</a:t>
            </a:r>
            <a:endParaRPr sz="1500">
              <a:latin typeface="Century Gothic"/>
              <a:ea typeface="Century Gothic"/>
              <a:cs typeface="Century Gothic"/>
              <a:sym typeface="Century Gothic"/>
            </a:endParaRPr>
          </a:p>
          <a:p>
            <a:pPr indent="0" lvl="0" marL="457200" rtl="0" algn="l">
              <a:spcBef>
                <a:spcPts val="0"/>
              </a:spcBef>
              <a:spcAft>
                <a:spcPts val="0"/>
              </a:spcAft>
              <a:buNone/>
            </a:pPr>
            <a:r>
              <a:t/>
            </a:r>
            <a:endParaRPr sz="1500">
              <a:latin typeface="Century Gothic"/>
              <a:ea typeface="Century Gothic"/>
              <a:cs typeface="Century Gothic"/>
              <a:sym typeface="Century Gothic"/>
            </a:endParaRPr>
          </a:p>
          <a:p>
            <a:pPr indent="-323850" lvl="0" marL="457200" rtl="0" algn="l">
              <a:spcBef>
                <a:spcPts val="0"/>
              </a:spcBef>
              <a:spcAft>
                <a:spcPts val="0"/>
              </a:spcAft>
              <a:buSzPts val="1500"/>
              <a:buFont typeface="Century Gothic"/>
              <a:buChar char="●"/>
            </a:pPr>
            <a:r>
              <a:rPr lang="en-US" sz="1500">
                <a:latin typeface="Century Gothic"/>
                <a:ea typeface="Century Gothic"/>
                <a:cs typeface="Century Gothic"/>
                <a:sym typeface="Century Gothic"/>
              </a:rPr>
              <a:t>This entices small children into viewing the video which increases the view count.</a:t>
            </a:r>
            <a:endParaRPr sz="1500">
              <a:latin typeface="Century Gothic"/>
              <a:ea typeface="Century Gothic"/>
              <a:cs typeface="Century Gothic"/>
              <a:sym typeface="Century Gothic"/>
            </a:endParaRPr>
          </a:p>
          <a:p>
            <a:pPr indent="0" lvl="0" marL="457200" rtl="0" algn="l">
              <a:spcBef>
                <a:spcPts val="0"/>
              </a:spcBef>
              <a:spcAft>
                <a:spcPts val="0"/>
              </a:spcAft>
              <a:buNone/>
            </a:pPr>
            <a:r>
              <a:t/>
            </a:r>
            <a:endParaRPr sz="1500">
              <a:latin typeface="Century Gothic"/>
              <a:ea typeface="Century Gothic"/>
              <a:cs typeface="Century Gothic"/>
              <a:sym typeface="Century Gothic"/>
            </a:endParaRPr>
          </a:p>
          <a:p>
            <a:pPr indent="-323850" lvl="0" marL="457200" rtl="0" algn="l">
              <a:spcBef>
                <a:spcPts val="0"/>
              </a:spcBef>
              <a:spcAft>
                <a:spcPts val="0"/>
              </a:spcAft>
              <a:buSzPts val="1500"/>
              <a:buFont typeface="Century Gothic"/>
              <a:buChar char="●"/>
            </a:pPr>
            <a:r>
              <a:rPr lang="en-US" sz="1500">
                <a:latin typeface="Century Gothic"/>
                <a:ea typeface="Century Gothic"/>
                <a:cs typeface="Century Gothic"/>
                <a:sym typeface="Century Gothic"/>
              </a:rPr>
              <a:t>Source: https://nymag.com/intelligencer/2018/08/what-is-the-baby-meme-about-eating-sugar-and-telling-lies.html</a:t>
            </a:r>
            <a:endParaRPr sz="1500">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4"/>
          <p:cNvSpPr txBox="1"/>
          <p:nvPr>
            <p:ph type="title"/>
          </p:nvPr>
        </p:nvSpPr>
        <p:spPr>
          <a:xfrm>
            <a:off x="441140" y="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Content is fake - Text</a:t>
            </a:r>
            <a:endParaRPr/>
          </a:p>
        </p:txBody>
      </p:sp>
      <p:sp>
        <p:nvSpPr>
          <p:cNvPr id="608" name="Google Shape;608;p74"/>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609" name="Google Shape;609;p74"/>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id="610" name="Google Shape;610;p74"/>
          <p:cNvPicPr preferRelativeResize="0"/>
          <p:nvPr/>
        </p:nvPicPr>
        <p:blipFill>
          <a:blip r:embed="rId3">
            <a:alphaModFix/>
          </a:blip>
          <a:stretch>
            <a:fillRect/>
          </a:stretch>
        </p:blipFill>
        <p:spPr>
          <a:xfrm>
            <a:off x="300673" y="971400"/>
            <a:ext cx="3575178" cy="5327950"/>
          </a:xfrm>
          <a:prstGeom prst="rect">
            <a:avLst/>
          </a:prstGeom>
          <a:noFill/>
          <a:ln>
            <a:noFill/>
          </a:ln>
        </p:spPr>
      </p:pic>
      <p:sp>
        <p:nvSpPr>
          <p:cNvPr id="611" name="Google Shape;611;p74"/>
          <p:cNvSpPr txBox="1"/>
          <p:nvPr/>
        </p:nvSpPr>
        <p:spPr>
          <a:xfrm>
            <a:off x="4910675" y="2254775"/>
            <a:ext cx="5907900" cy="276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 Deep learning network called GPT3 was used to generate the dialogues annotated with “Elon Musk”</a:t>
            </a:r>
            <a:endParaRPr sz="1800">
              <a:latin typeface="Century Gothic"/>
              <a:ea typeface="Century Gothic"/>
              <a:cs typeface="Century Gothic"/>
              <a:sym typeface="Century Gothic"/>
            </a:endParaRPr>
          </a:p>
          <a:p>
            <a:pPr indent="0" lvl="0" marL="457200" rtl="0" algn="l">
              <a:spcBef>
                <a:spcPts val="0"/>
              </a:spcBef>
              <a:spcAft>
                <a:spcPts val="0"/>
              </a:spcAft>
              <a:buNone/>
            </a:pPr>
            <a:r>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The network is so powerful that it can generate entire react apps based on user’s description.</a:t>
            </a:r>
            <a:endParaRPr sz="1800">
              <a:latin typeface="Century Gothic"/>
              <a:ea typeface="Century Gothic"/>
              <a:cs typeface="Century Gothic"/>
              <a:sym typeface="Century Gothic"/>
            </a:endParaRPr>
          </a:p>
          <a:p>
            <a:pPr indent="0" lvl="0" marL="457200" rtl="0" algn="l">
              <a:spcBef>
                <a:spcPts val="0"/>
              </a:spcBef>
              <a:spcAft>
                <a:spcPts val="0"/>
              </a:spcAft>
              <a:buNone/>
            </a:pPr>
            <a:r>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https://twitter.com/mckaywrigley/status/1284110063498522624</a:t>
            </a:r>
            <a:endParaRPr sz="1800">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5"/>
          <p:cNvSpPr txBox="1"/>
          <p:nvPr>
            <p:ph type="title"/>
          </p:nvPr>
        </p:nvSpPr>
        <p:spPr>
          <a:xfrm>
            <a:off x="441140" y="1"/>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en-US"/>
              <a:t>Key Takeaways</a:t>
            </a:r>
            <a:endParaRPr/>
          </a:p>
        </p:txBody>
      </p:sp>
      <p:sp>
        <p:nvSpPr>
          <p:cNvPr id="617" name="Google Shape;617;p75"/>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618" name="Google Shape;618;p75"/>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619" name="Google Shape;619;p75"/>
          <p:cNvSpPr txBox="1"/>
          <p:nvPr/>
        </p:nvSpPr>
        <p:spPr>
          <a:xfrm>
            <a:off x="441150" y="1016000"/>
            <a:ext cx="10198500" cy="48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latin typeface="Century Gothic"/>
              <a:ea typeface="Century Gothic"/>
              <a:cs typeface="Century Gothic"/>
              <a:sym typeface="Century Gothic"/>
            </a:endParaRPr>
          </a:p>
          <a:p>
            <a:pPr indent="-342900" lvl="0" marL="457200" rtl="0" algn="l">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Metrics-driven growth and unregulated platform marketplaces has created an I</a:t>
            </a:r>
            <a:r>
              <a:rPr lang="en-US" sz="1800">
                <a:latin typeface="Century Gothic"/>
                <a:ea typeface="Century Gothic"/>
                <a:cs typeface="Century Gothic"/>
                <a:sym typeface="Century Gothic"/>
              </a:rPr>
              <a:t>nternet</a:t>
            </a:r>
            <a:r>
              <a:rPr lang="en-US" sz="1800">
                <a:latin typeface="Century Gothic"/>
                <a:ea typeface="Century Gothic"/>
                <a:cs typeface="Century Gothic"/>
                <a:sym typeface="Century Gothic"/>
              </a:rPr>
              <a:t> ecosystem where it more comfortable to lie, cheat or fake rather than to be real.</a:t>
            </a:r>
            <a:endParaRPr sz="18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800">
              <a:latin typeface="Century Gothic"/>
              <a:ea typeface="Century Gothic"/>
              <a:cs typeface="Century Gothic"/>
              <a:sym typeface="Century Gothic"/>
            </a:endParaRPr>
          </a:p>
          <a:p>
            <a:pPr indent="-342900" lvl="0" marL="457200" rtl="0" algn="l">
              <a:lnSpc>
                <a:spcPct val="115000"/>
              </a:lnSpc>
              <a:spcBef>
                <a:spcPts val="0"/>
              </a:spcBef>
              <a:spcAft>
                <a:spcPts val="0"/>
              </a:spcAft>
              <a:buSzPts val="1800"/>
              <a:buFont typeface="Century Gothic"/>
              <a:buChar char="●"/>
            </a:pPr>
            <a:r>
              <a:rPr lang="en-US" sz="1800">
                <a:latin typeface="Century Gothic"/>
                <a:ea typeface="Century Gothic"/>
                <a:cs typeface="Century Gothic"/>
                <a:sym typeface="Century Gothic"/>
              </a:rPr>
              <a:t>If this is not rectified, the Internet will be reduced to a network of bots with fake content, fake people, </a:t>
            </a:r>
            <a:r>
              <a:rPr lang="en-US" sz="1800">
                <a:latin typeface="Century Gothic"/>
                <a:ea typeface="Century Gothic"/>
                <a:cs typeface="Century Gothic"/>
                <a:sym typeface="Century Gothic"/>
              </a:rPr>
              <a:t>fake businesses, and fake metrics.</a:t>
            </a:r>
            <a:endParaRPr sz="180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441140" y="2712201"/>
            <a:ext cx="11309700" cy="971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3200"/>
              <a:buFont typeface="Century Gothic"/>
              <a:buNone/>
            </a:pPr>
            <a:r>
              <a:rPr lang="en-US"/>
              <a:t>Background</a:t>
            </a:r>
            <a:endParaRPr b="0" i="0" sz="3200" u="none" cap="none" strike="noStrike">
              <a:solidFill>
                <a:schemeClr val="dk1"/>
              </a:solidFill>
              <a:latin typeface="Century Gothic"/>
              <a:ea typeface="Century Gothic"/>
              <a:cs typeface="Century Gothic"/>
              <a:sym typeface="Century Gothic"/>
            </a:endParaRPr>
          </a:p>
        </p:txBody>
      </p:sp>
      <p:sp>
        <p:nvSpPr>
          <p:cNvPr id="331" name="Google Shape;331;p46"/>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32" name="Google Shape;332;p46"/>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A </a:t>
            </a:r>
            <a:r>
              <a:rPr lang="en-US"/>
              <a:t>Botnet</a:t>
            </a:r>
            <a:r>
              <a:rPr lang="en-US"/>
              <a:t> is a network of infected devices</a:t>
            </a:r>
            <a:endParaRPr b="0" i="0" sz="3200" u="none" cap="none" strike="noStrike">
              <a:solidFill>
                <a:schemeClr val="dk1"/>
              </a:solidFill>
              <a:latin typeface="Century Gothic"/>
              <a:ea typeface="Century Gothic"/>
              <a:cs typeface="Century Gothic"/>
              <a:sym typeface="Century Gothic"/>
            </a:endParaRPr>
          </a:p>
        </p:txBody>
      </p:sp>
      <p:sp>
        <p:nvSpPr>
          <p:cNvPr id="338" name="Google Shape;338;p47"/>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39" name="Google Shape;339;p47"/>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340" name="Google Shape;340;p47"/>
          <p:cNvSpPr txBox="1"/>
          <p:nvPr/>
        </p:nvSpPr>
        <p:spPr>
          <a:xfrm>
            <a:off x="6203600" y="2530238"/>
            <a:ext cx="3760500" cy="245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Botnets are a</a:t>
            </a:r>
            <a:r>
              <a:rPr lang="en-US">
                <a:latin typeface="Century Gothic"/>
                <a:ea typeface="Century Gothic"/>
                <a:cs typeface="Century Gothic"/>
                <a:sym typeface="Century Gothic"/>
              </a:rPr>
              <a:t> </a:t>
            </a:r>
            <a:r>
              <a:rPr lang="en-US">
                <a:latin typeface="Century Gothic"/>
                <a:ea typeface="Century Gothic"/>
                <a:cs typeface="Century Gothic"/>
                <a:sym typeface="Century Gothic"/>
              </a:rPr>
              <a:t> network of infected machines where each machine is running a malware. </a:t>
            </a:r>
            <a:endParaRPr>
              <a:latin typeface="Century Gothic"/>
              <a:ea typeface="Century Gothic"/>
              <a:cs typeface="Century Gothic"/>
              <a:sym typeface="Century Gothic"/>
            </a:endParaRPr>
          </a:p>
          <a:p>
            <a:pPr indent="0" lvl="0" marL="457200" rtl="0" algn="l">
              <a:spcBef>
                <a:spcPts val="0"/>
              </a:spcBef>
              <a:spcAft>
                <a:spcPts val="0"/>
              </a:spcAft>
              <a:buNone/>
            </a:pPr>
            <a:r>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Botnets are generally used to perform Distributed Denial of Service attack where all the bots in the botnet flood a victim website thereby </a:t>
            </a:r>
            <a:r>
              <a:rPr lang="en-US">
                <a:latin typeface="Century Gothic"/>
                <a:ea typeface="Century Gothic"/>
                <a:cs typeface="Century Gothic"/>
                <a:sym typeface="Century Gothic"/>
              </a:rPr>
              <a:t>disrupting</a:t>
            </a:r>
            <a:r>
              <a:rPr lang="en-US">
                <a:latin typeface="Century Gothic"/>
                <a:ea typeface="Century Gothic"/>
                <a:cs typeface="Century Gothic"/>
                <a:sym typeface="Century Gothic"/>
              </a:rPr>
              <a:t> its service.</a:t>
            </a:r>
            <a:endParaRPr>
              <a:latin typeface="Century Gothic"/>
              <a:ea typeface="Century Gothic"/>
              <a:cs typeface="Century Gothic"/>
              <a:sym typeface="Century Gothic"/>
            </a:endParaRPr>
          </a:p>
        </p:txBody>
      </p:sp>
      <p:pic>
        <p:nvPicPr>
          <p:cNvPr id="341" name="Google Shape;341;p47"/>
          <p:cNvPicPr preferRelativeResize="0"/>
          <p:nvPr/>
        </p:nvPicPr>
        <p:blipFill>
          <a:blip r:embed="rId3">
            <a:alphaModFix/>
          </a:blip>
          <a:stretch>
            <a:fillRect/>
          </a:stretch>
        </p:blipFill>
        <p:spPr>
          <a:xfrm>
            <a:off x="439625" y="1526900"/>
            <a:ext cx="4820076" cy="4458576"/>
          </a:xfrm>
          <a:prstGeom prst="rect">
            <a:avLst/>
          </a:prstGeom>
          <a:noFill/>
          <a:ln>
            <a:noFill/>
          </a:ln>
        </p:spPr>
      </p:pic>
      <p:sp>
        <p:nvSpPr>
          <p:cNvPr id="342" name="Google Shape;342;p47"/>
          <p:cNvSpPr txBox="1"/>
          <p:nvPr/>
        </p:nvSpPr>
        <p:spPr>
          <a:xfrm>
            <a:off x="439625" y="5985475"/>
            <a:ext cx="49788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Century Gothic"/>
                <a:ea typeface="Century Gothic"/>
                <a:cs typeface="Century Gothic"/>
                <a:sym typeface="Century Gothic"/>
              </a:rPr>
              <a:t>https://blog.emsisoft.com/wp-content/uploads/2017/05/botnets_infographic-1.png</a:t>
            </a:r>
            <a:endParaRPr sz="900">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439625" y="365125"/>
            <a:ext cx="11309700" cy="83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3000"/>
              <a:t>Ad Fraud is the most </a:t>
            </a:r>
            <a:r>
              <a:rPr lang="en-US" sz="3000"/>
              <a:t>lucrative</a:t>
            </a:r>
            <a:r>
              <a:rPr lang="en-US" sz="3000"/>
              <a:t> cybercrime with minimal risk</a:t>
            </a:r>
            <a:endParaRPr b="0" i="0" sz="3000" u="none" cap="none" strike="noStrike">
              <a:solidFill>
                <a:schemeClr val="dk1"/>
              </a:solidFill>
              <a:latin typeface="Century Gothic"/>
              <a:ea typeface="Century Gothic"/>
              <a:cs typeface="Century Gothic"/>
              <a:sym typeface="Century Gothic"/>
            </a:endParaRPr>
          </a:p>
        </p:txBody>
      </p:sp>
      <p:sp>
        <p:nvSpPr>
          <p:cNvPr id="348" name="Google Shape;348;p48"/>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49" name="Google Shape;349;p48"/>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pic>
        <p:nvPicPr>
          <p:cNvPr id="350" name="Google Shape;350;p48"/>
          <p:cNvPicPr preferRelativeResize="0"/>
          <p:nvPr/>
        </p:nvPicPr>
        <p:blipFill rotWithShape="1">
          <a:blip r:embed="rId3">
            <a:alphaModFix/>
          </a:blip>
          <a:srcRect b="1962" l="56381" r="0" t="30592"/>
          <a:stretch/>
        </p:blipFill>
        <p:spPr>
          <a:xfrm>
            <a:off x="2936950" y="1195225"/>
            <a:ext cx="5599598" cy="4846875"/>
          </a:xfrm>
          <a:prstGeom prst="rect">
            <a:avLst/>
          </a:prstGeom>
          <a:noFill/>
          <a:ln>
            <a:noFill/>
          </a:ln>
        </p:spPr>
      </p:pic>
      <p:sp>
        <p:nvSpPr>
          <p:cNvPr id="351" name="Google Shape;351;p48"/>
          <p:cNvSpPr txBox="1"/>
          <p:nvPr/>
        </p:nvSpPr>
        <p:spPr>
          <a:xfrm>
            <a:off x="2002350" y="6042100"/>
            <a:ext cx="7468800" cy="58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Century Gothic"/>
                <a:ea typeface="Century Gothic"/>
                <a:cs typeface="Century Gothic"/>
                <a:sym typeface="Century Gothic"/>
              </a:rPr>
              <a:t>https://www.campaignasia.com/article/inside-ad-fraud-what-it-takes-to-dismantle-a-us5-8-billion-enterprise/455057</a:t>
            </a:r>
            <a:endParaRPr sz="10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9"/>
          <p:cNvSpPr txBox="1"/>
          <p:nvPr>
            <p:ph type="title"/>
          </p:nvPr>
        </p:nvSpPr>
        <p:spPr>
          <a:xfrm>
            <a:off x="439625" y="365125"/>
            <a:ext cx="11309700" cy="83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Counterfeit sites used in ad fraud</a:t>
            </a:r>
            <a:endParaRPr b="0" i="0" sz="3200" u="none" cap="none" strike="noStrike">
              <a:solidFill>
                <a:schemeClr val="dk1"/>
              </a:solidFill>
              <a:latin typeface="Century Gothic"/>
              <a:ea typeface="Century Gothic"/>
              <a:cs typeface="Century Gothic"/>
              <a:sym typeface="Century Gothic"/>
            </a:endParaRPr>
          </a:p>
        </p:txBody>
      </p:sp>
      <p:sp>
        <p:nvSpPr>
          <p:cNvPr id="357" name="Google Shape;357;p49"/>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58" name="Google Shape;358;p49"/>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359" name="Google Shape;359;p49"/>
          <p:cNvSpPr txBox="1"/>
          <p:nvPr/>
        </p:nvSpPr>
        <p:spPr>
          <a:xfrm>
            <a:off x="1880200" y="5645200"/>
            <a:ext cx="7468800" cy="2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Century Gothic"/>
                <a:ea typeface="Century Gothic"/>
                <a:cs typeface="Century Gothic"/>
                <a:sym typeface="Century Gothic"/>
              </a:rPr>
              <a:t>https://www.buzzfeednews.com/article/craigsilverman/3ve-botnet-ad-fraud-fbi-takedown</a:t>
            </a:r>
            <a:endParaRPr sz="1000">
              <a:latin typeface="Century Gothic"/>
              <a:ea typeface="Century Gothic"/>
              <a:cs typeface="Century Gothic"/>
              <a:sym typeface="Century Gothic"/>
            </a:endParaRPr>
          </a:p>
        </p:txBody>
      </p:sp>
      <p:pic>
        <p:nvPicPr>
          <p:cNvPr id="360" name="Google Shape;360;p49"/>
          <p:cNvPicPr preferRelativeResize="0"/>
          <p:nvPr/>
        </p:nvPicPr>
        <p:blipFill rotWithShape="1">
          <a:blip r:embed="rId3">
            <a:alphaModFix/>
          </a:blip>
          <a:srcRect b="15575" l="0" r="0" t="15263"/>
          <a:stretch/>
        </p:blipFill>
        <p:spPr>
          <a:xfrm>
            <a:off x="985300" y="1282600"/>
            <a:ext cx="9502900" cy="4362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0"/>
          <p:cNvSpPr txBox="1"/>
          <p:nvPr>
            <p:ph type="title"/>
          </p:nvPr>
        </p:nvSpPr>
        <p:spPr>
          <a:xfrm>
            <a:off x="439625" y="365125"/>
            <a:ext cx="11309700" cy="830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M</a:t>
            </a:r>
            <a:r>
              <a:rPr lang="en-US"/>
              <a:t>alvertising</a:t>
            </a:r>
            <a:endParaRPr b="0" i="0" sz="3200" u="none" cap="none" strike="noStrike">
              <a:solidFill>
                <a:schemeClr val="dk1"/>
              </a:solidFill>
              <a:latin typeface="Century Gothic"/>
              <a:ea typeface="Century Gothic"/>
              <a:cs typeface="Century Gothic"/>
              <a:sym typeface="Century Gothic"/>
            </a:endParaRPr>
          </a:p>
        </p:txBody>
      </p:sp>
      <p:sp>
        <p:nvSpPr>
          <p:cNvPr id="366" name="Google Shape;366;p50"/>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67" name="Google Shape;367;p50"/>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368" name="Google Shape;368;p50"/>
          <p:cNvSpPr txBox="1"/>
          <p:nvPr/>
        </p:nvSpPr>
        <p:spPr>
          <a:xfrm>
            <a:off x="1880200" y="5645200"/>
            <a:ext cx="7468800" cy="2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latin typeface="Century Gothic"/>
                <a:ea typeface="Century Gothic"/>
                <a:cs typeface="Century Gothic"/>
                <a:sym typeface="Century Gothic"/>
              </a:rPr>
              <a:t>https://www.buzzfeednews.com/article/craigsilverman/3ve-botnet-ad-fraud-fbi-takedown</a:t>
            </a:r>
            <a:endParaRPr sz="1000">
              <a:latin typeface="Century Gothic"/>
              <a:ea typeface="Century Gothic"/>
              <a:cs typeface="Century Gothic"/>
              <a:sym typeface="Century Gothic"/>
            </a:endParaRPr>
          </a:p>
        </p:txBody>
      </p:sp>
      <p:pic>
        <p:nvPicPr>
          <p:cNvPr id="369" name="Google Shape;369;p50"/>
          <p:cNvPicPr preferRelativeResize="0"/>
          <p:nvPr/>
        </p:nvPicPr>
        <p:blipFill>
          <a:blip r:embed="rId3">
            <a:alphaModFix/>
          </a:blip>
          <a:stretch>
            <a:fillRect/>
          </a:stretch>
        </p:blipFill>
        <p:spPr>
          <a:xfrm>
            <a:off x="228825" y="1629850"/>
            <a:ext cx="11473500" cy="349941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1"/>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800"/>
              <a:t>Methbot and 3ve were the most successful ad fraud botnets</a:t>
            </a:r>
            <a:endParaRPr b="0" i="0" sz="2800" u="none" cap="none" strike="noStrike">
              <a:solidFill>
                <a:schemeClr val="dk1"/>
              </a:solidFill>
              <a:latin typeface="Century Gothic"/>
              <a:ea typeface="Century Gothic"/>
              <a:cs typeface="Century Gothic"/>
              <a:sym typeface="Century Gothic"/>
            </a:endParaRPr>
          </a:p>
        </p:txBody>
      </p:sp>
      <p:sp>
        <p:nvSpPr>
          <p:cNvPr id="375" name="Google Shape;375;p51"/>
          <p:cNvSpPr txBox="1"/>
          <p:nvPr>
            <p:ph idx="12" type="sldNum"/>
          </p:nvPr>
        </p:nvSpPr>
        <p:spPr>
          <a:xfrm>
            <a:off x="10967578" y="6356350"/>
            <a:ext cx="7818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76" name="Google Shape;376;p51"/>
          <p:cNvSpPr txBox="1"/>
          <p:nvPr/>
        </p:nvSpPr>
        <p:spPr>
          <a:xfrm>
            <a:off x="0" y="6374025"/>
            <a:ext cx="114735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“How much of the Internet is Fake? Turns Out, a Lot of It, Actually.”</a:t>
            </a:r>
            <a:r>
              <a:rPr lang="en-US" sz="1000">
                <a:latin typeface="Century Gothic"/>
                <a:ea typeface="Century Gothic"/>
                <a:cs typeface="Century Gothic"/>
                <a:sym typeface="Century Gothic"/>
              </a:rPr>
              <a:t> Based on https://nymag.com/intelligencer/2018/12/how-much-of-the-internet-is-fake.html  #cs895f20</a:t>
            </a:r>
            <a:endParaRPr sz="1000">
              <a:latin typeface="Century Gothic"/>
              <a:ea typeface="Century Gothic"/>
              <a:cs typeface="Century Gothic"/>
              <a:sym typeface="Century Gothic"/>
            </a:endParaRPr>
          </a:p>
        </p:txBody>
      </p:sp>
      <p:sp>
        <p:nvSpPr>
          <p:cNvPr id="377" name="Google Shape;377;p51"/>
          <p:cNvSpPr txBox="1"/>
          <p:nvPr/>
        </p:nvSpPr>
        <p:spPr>
          <a:xfrm>
            <a:off x="439625" y="1336525"/>
            <a:ext cx="11034000" cy="5019900"/>
          </a:xfrm>
          <a:prstGeom prst="rect">
            <a:avLst/>
          </a:prstGeom>
          <a:noFill/>
          <a:ln>
            <a:noFill/>
          </a:ln>
        </p:spPr>
        <p:txBody>
          <a:bodyPr anchorCtr="0" anchor="t" bIns="91425" lIns="91425" spcFirstLastPara="1" rIns="91425" wrap="square" tIns="91425">
            <a:noAutofit/>
          </a:bodyPr>
          <a:lstStyle/>
          <a:p>
            <a:pPr indent="-323850" lvl="0" marL="4572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Methbot</a:t>
            </a:r>
            <a:endParaRPr sz="1500">
              <a:latin typeface="Century Gothic"/>
              <a:ea typeface="Century Gothic"/>
              <a:cs typeface="Century Gothic"/>
              <a:sym typeface="Century Gothic"/>
            </a:endParaRPr>
          </a:p>
          <a:p>
            <a:pPr indent="-323850" lvl="1" marL="9144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Tracked by a cyber security firm - White Ops, in 2015</a:t>
            </a:r>
            <a:endParaRPr sz="1500">
              <a:latin typeface="Century Gothic"/>
              <a:ea typeface="Century Gothic"/>
              <a:cs typeface="Century Gothic"/>
              <a:sym typeface="Century Gothic"/>
            </a:endParaRPr>
          </a:p>
          <a:p>
            <a:pPr indent="-323850" lvl="1" marL="9144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Consist of the following</a:t>
            </a:r>
            <a:endParaRPr sz="1500">
              <a:latin typeface="Century Gothic"/>
              <a:ea typeface="Century Gothic"/>
              <a:cs typeface="Century Gothic"/>
              <a:sym typeface="Century Gothic"/>
            </a:endParaRPr>
          </a:p>
          <a:p>
            <a:pPr indent="-323850" lvl="2" marL="13716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500,000+ dedicated IPs</a:t>
            </a:r>
            <a:endParaRPr sz="1500">
              <a:latin typeface="Century Gothic"/>
              <a:ea typeface="Century Gothic"/>
              <a:cs typeface="Century Gothic"/>
              <a:sym typeface="Century Gothic"/>
            </a:endParaRPr>
          </a:p>
          <a:p>
            <a:pPr indent="-323850" lvl="2" marL="13716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6000+ domains</a:t>
            </a:r>
            <a:endParaRPr sz="1500">
              <a:latin typeface="Century Gothic"/>
              <a:ea typeface="Century Gothic"/>
              <a:cs typeface="Century Gothic"/>
              <a:sym typeface="Century Gothic"/>
            </a:endParaRPr>
          </a:p>
          <a:p>
            <a:pPr indent="-323850" lvl="2" marL="13716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250,000+ distinct URLs</a:t>
            </a:r>
            <a:endParaRPr sz="1500">
              <a:latin typeface="Century Gothic"/>
              <a:ea typeface="Century Gothic"/>
              <a:cs typeface="Century Gothic"/>
              <a:sym typeface="Century Gothic"/>
            </a:endParaRPr>
          </a:p>
          <a:p>
            <a:pPr indent="-323850" lvl="0" marL="4572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3ve</a:t>
            </a:r>
            <a:endParaRPr sz="1500">
              <a:latin typeface="Century Gothic"/>
              <a:ea typeface="Century Gothic"/>
              <a:cs typeface="Century Gothic"/>
              <a:sym typeface="Century Gothic"/>
            </a:endParaRPr>
          </a:p>
          <a:p>
            <a:pPr indent="-323850" lvl="1" marL="9144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3ve, pronounced as “Eve”, </a:t>
            </a:r>
            <a:r>
              <a:rPr lang="en-US" sz="1500">
                <a:latin typeface="Century Gothic"/>
                <a:ea typeface="Century Gothic"/>
                <a:cs typeface="Century Gothic"/>
                <a:sym typeface="Century Gothic"/>
              </a:rPr>
              <a:t>was a botnet that has been active from at least 2013.</a:t>
            </a:r>
            <a:endParaRPr sz="1500">
              <a:latin typeface="Century Gothic"/>
              <a:ea typeface="Century Gothic"/>
              <a:cs typeface="Century Gothic"/>
              <a:sym typeface="Century Gothic"/>
            </a:endParaRPr>
          </a:p>
          <a:p>
            <a:pPr indent="-323850" lvl="1" marL="9144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Tracked by a cyber security firm - White Ops, in 2016. </a:t>
            </a:r>
            <a:endParaRPr sz="1500">
              <a:latin typeface="Century Gothic"/>
              <a:ea typeface="Century Gothic"/>
              <a:cs typeface="Century Gothic"/>
              <a:sym typeface="Century Gothic"/>
            </a:endParaRPr>
          </a:p>
          <a:p>
            <a:pPr indent="-323850" lvl="1" marL="9144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The operation was halted in late 2018.</a:t>
            </a:r>
            <a:endParaRPr sz="1500">
              <a:latin typeface="Century Gothic"/>
              <a:ea typeface="Century Gothic"/>
              <a:cs typeface="Century Gothic"/>
              <a:sym typeface="Century Gothic"/>
            </a:endParaRPr>
          </a:p>
          <a:p>
            <a:pPr indent="-323850" lvl="1" marL="9144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Consist of the following</a:t>
            </a:r>
            <a:endParaRPr sz="1500">
              <a:latin typeface="Century Gothic"/>
              <a:ea typeface="Century Gothic"/>
              <a:cs typeface="Century Gothic"/>
              <a:sym typeface="Century Gothic"/>
            </a:endParaRPr>
          </a:p>
          <a:p>
            <a:pPr indent="-323850" lvl="2" marL="13716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1M+ dedicated IPs</a:t>
            </a:r>
            <a:endParaRPr sz="1500">
              <a:latin typeface="Century Gothic"/>
              <a:ea typeface="Century Gothic"/>
              <a:cs typeface="Century Gothic"/>
              <a:sym typeface="Century Gothic"/>
            </a:endParaRPr>
          </a:p>
          <a:p>
            <a:pPr indent="-323850" lvl="2" marL="13716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10k+ domains</a:t>
            </a:r>
            <a:endParaRPr sz="1500">
              <a:latin typeface="Century Gothic"/>
              <a:ea typeface="Century Gothic"/>
              <a:cs typeface="Century Gothic"/>
              <a:sym typeface="Century Gothic"/>
            </a:endParaRPr>
          </a:p>
          <a:p>
            <a:pPr indent="-323850" lvl="2" marL="1371600" rtl="0" algn="just">
              <a:lnSpc>
                <a:spcPct val="150000"/>
              </a:lnSpc>
              <a:spcBef>
                <a:spcPts val="0"/>
              </a:spcBef>
              <a:spcAft>
                <a:spcPts val="0"/>
              </a:spcAft>
              <a:buSzPts val="1500"/>
              <a:buFont typeface="Century Gothic"/>
              <a:buChar char="■"/>
            </a:pPr>
            <a:r>
              <a:rPr lang="en-US" sz="1500">
                <a:latin typeface="Century Gothic"/>
                <a:ea typeface="Century Gothic"/>
                <a:cs typeface="Century Gothic"/>
                <a:sym typeface="Century Gothic"/>
              </a:rPr>
              <a:t>3 billion daily bid requests</a:t>
            </a:r>
            <a:endParaRPr sz="15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DU Angle Theme">
  <a:themeElements>
    <a:clrScheme name="Custom 1">
      <a:dk1>
        <a:srgbClr val="043657"/>
      </a:dk1>
      <a:lt1>
        <a:srgbClr val="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